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30" r:id="rId3"/>
    <p:sldId id="375" r:id="rId4"/>
    <p:sldId id="328" r:id="rId5"/>
    <p:sldId id="332" r:id="rId6"/>
    <p:sldId id="336" r:id="rId7"/>
    <p:sldId id="352" r:id="rId8"/>
    <p:sldId id="374" r:id="rId9"/>
    <p:sldId id="348" r:id="rId10"/>
    <p:sldId id="258" r:id="rId11"/>
    <p:sldId id="316" r:id="rId12"/>
    <p:sldId id="323" r:id="rId13"/>
    <p:sldId id="350" r:id="rId14"/>
    <p:sldId id="353" r:id="rId15"/>
    <p:sldId id="344" r:id="rId16"/>
    <p:sldId id="262" r:id="rId17"/>
    <p:sldId id="318" r:id="rId18"/>
    <p:sldId id="319" r:id="rId19"/>
    <p:sldId id="380" r:id="rId20"/>
    <p:sldId id="325" r:id="rId21"/>
    <p:sldId id="381" r:id="rId22"/>
    <p:sldId id="351" r:id="rId23"/>
    <p:sldId id="321" r:id="rId24"/>
    <p:sldId id="322" r:id="rId25"/>
    <p:sldId id="354" r:id="rId26"/>
    <p:sldId id="355" r:id="rId27"/>
    <p:sldId id="384" r:id="rId28"/>
    <p:sldId id="341" r:id="rId29"/>
    <p:sldId id="349" r:id="rId30"/>
    <p:sldId id="339" r:id="rId31"/>
    <p:sldId id="371" r:id="rId32"/>
    <p:sldId id="372" r:id="rId33"/>
    <p:sldId id="368" r:id="rId34"/>
    <p:sldId id="382" r:id="rId35"/>
    <p:sldId id="360" r:id="rId36"/>
    <p:sldId id="340" r:id="rId37"/>
    <p:sldId id="370" r:id="rId38"/>
    <p:sldId id="266" r:id="rId39"/>
    <p:sldId id="257" r:id="rId40"/>
    <p:sldId id="369" r:id="rId41"/>
    <p:sldId id="383" r:id="rId42"/>
    <p:sldId id="320" r:id="rId43"/>
    <p:sldId id="361" r:id="rId44"/>
    <p:sldId id="362" r:id="rId45"/>
    <p:sldId id="345" r:id="rId46"/>
    <p:sldId id="356" r:id="rId47"/>
    <p:sldId id="357" r:id="rId48"/>
    <p:sldId id="358" r:id="rId49"/>
    <p:sldId id="359" r:id="rId50"/>
    <p:sldId id="373" r:id="rId51"/>
    <p:sldId id="376" r:id="rId52"/>
    <p:sldId id="367" r:id="rId53"/>
    <p:sldId id="385" r:id="rId54"/>
    <p:sldId id="366" r:id="rId55"/>
    <p:sldId id="363" r:id="rId56"/>
    <p:sldId id="377" r:id="rId57"/>
    <p:sldId id="304" r:id="rId5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62C0C0"/>
    <a:srgbClr val="66FF66"/>
    <a:srgbClr val="0099FF"/>
    <a:srgbClr val="3366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9026" autoAdjust="0"/>
  </p:normalViewPr>
  <p:slideViewPr>
    <p:cSldViewPr>
      <p:cViewPr varScale="1">
        <p:scale>
          <a:sx n="85" d="100"/>
          <a:sy n="85" d="100"/>
        </p:scale>
        <p:origin x="12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1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39.xml"/><Relationship Id="rId3" Type="http://schemas.openxmlformats.org/officeDocument/2006/relationships/slide" Target="slides/slide4.xml"/><Relationship Id="rId7" Type="http://schemas.openxmlformats.org/officeDocument/2006/relationships/slide" Target="slides/slide22.xml"/><Relationship Id="rId12" Type="http://schemas.openxmlformats.org/officeDocument/2006/relationships/slide" Target="slides/slide38.xml"/><Relationship Id="rId17" Type="http://schemas.openxmlformats.org/officeDocument/2006/relationships/slide" Target="slides/slide57.xml"/><Relationship Id="rId2" Type="http://schemas.openxmlformats.org/officeDocument/2006/relationships/slide" Target="slides/slide2.xml"/><Relationship Id="rId16" Type="http://schemas.openxmlformats.org/officeDocument/2006/relationships/slide" Target="slides/slide49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11" Type="http://schemas.openxmlformats.org/officeDocument/2006/relationships/slide" Target="slides/slide35.xml"/><Relationship Id="rId5" Type="http://schemas.openxmlformats.org/officeDocument/2006/relationships/slide" Target="slides/slide12.xml"/><Relationship Id="rId15" Type="http://schemas.openxmlformats.org/officeDocument/2006/relationships/slide" Target="slides/slide48.xml"/><Relationship Id="rId10" Type="http://schemas.openxmlformats.org/officeDocument/2006/relationships/slide" Target="slides/slide26.xml"/><Relationship Id="rId4" Type="http://schemas.openxmlformats.org/officeDocument/2006/relationships/slide" Target="slides/slide10.xml"/><Relationship Id="rId9" Type="http://schemas.openxmlformats.org/officeDocument/2006/relationships/slide" Target="slides/slide24.xml"/><Relationship Id="rId14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arkus\Dokumente\Orga\Neues%20Bach%20Master%20Konzept%20FB%20Medien\MI%2030\BSc%20MI%20v3_0%20v33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3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'Gi Kategorien Liste'!$J$39:$N$39</c:f>
              <c:strCache>
                <c:ptCount val="1"/>
                <c:pt idx="0">
                  <c:v>Informatik Digitale Medien MINT Querschnitt Gestaltung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9D8-40FA-92E7-0AFB74D21DB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9D8-40FA-92E7-0AFB74D21DB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9D8-40FA-92E7-0AFB74D21DB5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9D8-40FA-92E7-0AFB74D21DB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9D8-40FA-92E7-0AFB74D21DB5}"/>
              </c:ext>
            </c:extLst>
          </c:dPt>
          <c:cat>
            <c:strRef>
              <c:f>'Gi Kategorien Liste'!$J$39:$N$39</c:f>
              <c:strCache>
                <c:ptCount val="5"/>
                <c:pt idx="0">
                  <c:v>Informatik</c:v>
                </c:pt>
                <c:pt idx="1">
                  <c:v>Digitale Medien</c:v>
                </c:pt>
                <c:pt idx="2">
                  <c:v>MINT</c:v>
                </c:pt>
                <c:pt idx="3">
                  <c:v>Querschnitt</c:v>
                </c:pt>
                <c:pt idx="4">
                  <c:v>Gestaltung</c:v>
                </c:pt>
              </c:strCache>
            </c:strRef>
          </c:cat>
          <c:val>
            <c:numRef>
              <c:f>'Gi Kategorien Liste'!$J$38:$N$38</c:f>
              <c:numCache>
                <c:formatCode>0%</c:formatCode>
                <c:ptCount val="5"/>
                <c:pt idx="0">
                  <c:v>0.47000000000000008</c:v>
                </c:pt>
                <c:pt idx="1">
                  <c:v>0.22000000000000003</c:v>
                </c:pt>
                <c:pt idx="2">
                  <c:v>0.15000000000000022</c:v>
                </c:pt>
                <c:pt idx="3">
                  <c:v>0.17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D8-40FA-92E7-0AFB74D21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9:15:38.6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56.28088"/>
      <inkml:brushProperty name="anchorY" value="-5786.32227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540.92261"/>
      <inkml:brushProperty name="anchorY" value="-7122.67432"/>
      <inkml:brushProperty name="scaleFactor" value="0.5"/>
    </inkml:brush>
  </inkml:definitions>
  <inkml:trace contextRef="#ctx0" brushRef="#br0">964 2389,'0'0,"-3"0,-20 0,-9 0,-13-4,-4-5,-3 0,4 0,7-2,1-2,6 1,3-2,0-2,6-2,-7-1,2-7,-9-5,2 0,-3 0,-1 2,3 1,-1-1,4 0,3-2,-1-4,3-4,1 3,7-3,7 0,5-2,5 3,3-1,1-1,2-5,1 3,-1-1,0 4,-1 0,5 5,0 2,0 4,3 7,4 2,3-3,4-1,1-5,11-4,0-5,15-8,-2-3,11-5,5-1,5-3,-3 1,15-2,-12 7,12-2,14-2,-5 6,11-3,-4 7,13 5,-5 11,3 0,-7 8,5 2,-7 5,-1 5,-12 3,3 3,-14 3,9 4,-6 6,24 13,13 9,29 11,13 10,-8 2,-7 0,-22-6,-26-3,-23-6,-20-6,-14-5,-9 6,-9 2,3 16,-5 8,1 10,2 3,-3 6,-3-6,-3-1,-2-8,-3 8,-2-6,-4 4,-2-8,-8 2,-4-4,-3 5,-2-4,-10 6,5-5,-10-3,7-9,-7 0,3-8,-8-1,-1-1,-2-4,4-4,-4-4,0 1,0-6,4-6,-4-6,1 0,-5-5,-1-1,-12-3,-5-2,2 0,-5-1,-5-1,5 1,9-1,-6 1,10 0,-1 0,4 0,-6-5,8 1,6-1,8-3,6 1,5 0,4 3,2 0,1-2,-4-4,0 1,-1 1,1 2,0 1,1-1,1 0,0 1,1 2,0 0,0 2,4 0</inkml:trace>
  <inkml:trace contextRef="#ctx0" brushRef="#br1" timeOffset="2853.287">4083 2323,'0'0,"-7"0,-8 0,-8 0,-11 0,-3 0,-12 0,1-5,-19-8,6-1,-13-12,-6-3,1-5,9 0,8 6,11 3,11 2,8 2,5 4,4-4,2 5,1-2,4 0,0-1,4-1,-10-10,3-6,-2 0,-5-7,3-2,-8-11,5 4,0-8,2-3,1 2,4 3,6 8,1-5,2 7,4 1,2-2,2 0,6-12,0 4,10-8,4 8,12-10,7-2,10-1,7 5,11-9,17-5,3 10,18-3,-6 15,3 1,-14 10,-13 8,7 6,5 10,-5 3,2 6,14 5,2 3,19 3,13 2,34 0,9 6,23 4,-10 4,-9 9,-26-2,-30 0,-31 1,-23 0,-24 1,0 12,-5 6,6 8,-4 3,2 0,-5-1,1 4,-4 2,-3 3,-3-2,2 7,-6-3,-2 10,-5 14,-6 15,-4-1,-3 1,-3-7,-1-16,-1 1,0-9,-4-4,0-5,-5-2,2-3,0-4,-2-7,2 1,-3 0,2-1,-3-5,-7 5,-3 0,-1-4,-2-4,5-6,0-7,6-4,-6-1,-4-1,-7 1,-5 1,1 0,-4 1,-1 1,-6 0,-2-4,4 0,1 0,0-4,0-3,0 0,-1 2,5-2,-5-2,4-3,-5-2,-1 2,-5 0,5-2,-5 4,6-1,1-1,0-2,-3-1,-1-2,1 0,3-1,2 0,1 0,3-5,5 0,4 1,-6-5,-29-16,-14-8,-10-8,3 4,7-1,9 4,18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6T09:12:40.04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1444.54041"/>
      <inkml:brushProperty name="anchorY" value="-89.57867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2851.04224"/>
      <inkml:brushProperty name="anchorY" value="783.61902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1023.45459"/>
      <inkml:brushProperty name="anchorY" value="-2362.95337"/>
      <inkml:brushProperty name="scaleFactor" value="0.5"/>
    </inkml:brush>
  </inkml:definitions>
  <inkml:trace contextRef="#ctx0" brushRef="#br0">1317 1,'0'0,"-3"0,-12 0,-3 0,-8 4,-7 1,-5 4,-4-1,2 8,4 3,-5-1,3 5,-6 1,0 5,-16 4,9 1,-8 6,10-1,-5 11,10-4,2 2,10-2,1 0,4-5,6 3,2 1,0 9,5-4,4 9,4 3,2-6,3-3,1-4,5-6,4-7,10-1,4-4,2-3,5-2,0-2,4-6,3 0,12-1,-2-3,14-4,-4-4,7-2,-2-2,-3-2,-9 0,-7-1,-9 1,-5-1,-9 1</inkml:trace>
  <inkml:trace contextRef="#ctx0" brushRef="#br1" timeOffset="1261.929">938 1160,'0'0,"16"3,22 16,3-1,6 8,-3-3,-4-4,-10-1,-5-4,-3-5,-2-3,0-3,-1 2,-7 4,-9 4,-9-1,-7-1,-9 5,-4-2,-2 3,-4 0,-8-2,1 1,-3 5,-1 2,4-3,4-4,4-5,4-5,2-2,2-3,6 3,4-5,5-4,4-2</inkml:trace>
  <inkml:trace contextRef="#ctx0" brushRef="#br2" timeOffset="4852.538">314 1137,'0'0,"0"4,0 5,-4 5,0 8,-5 2,-4 7,-4 5,3-1,2 3,-6 1,3 2,3-2,-1-5,3 6,3 1,-3-2,3-4,1 1,2-4,1-2,2 1,0-1,1 2,1-1,-1 3,0-2,1-2,-1 2,4-2,1-1,0-3,3-1,4 8,8 3,-2 0,3 3,-5-3,1-8,1 1,-4-2,0-7,3 4,0-5,2 4,2-4,5 9,5-4,-4 1,0-7,-3 1,0-2,2-3,-4 1,0-3,-1-4,0 2,5-2,0-3,4-1,1-1,-2-2,3-1,-1 0,2 0,-1 4,-2 0,-3 1,-1-2,-2 0,-1-1,-1-1,0-1,0 0,4 0,1 0,-1 0,0-1,-1 1,-1 0,0 0,-2 0,-4-4,-9-1,-9-4,-14 1,-6-4,-4 2,-7-7,0 1,1 4,1-2,-2 3,2-2,5-1,-3 2,7-2,0 2,0 4,1 2,-1 2,-1-2,0 1,8 1,8 0,15 2,11 5,10 6,17 9,0-1,2 8,-5-4,0-3,-2-1,-5-5,-5 1,-3-3,-4 2,-2-2,-10-3,-11 2,-17 3,-9-1,-4-2,-3 1,1 4,-3 1,1 4,-7 5,-3-2,-2 5,2-1,0 5,8-1,5-1,3-6,3-6,5-11,5-9,5-3</inkml:trace>
  <inkml:trace contextRef="#ctx0" brushRef="#br3" timeOffset="8527.151">181 2185,'0'0,"0"3,-5 2,1 4,-1 8,2 9,0 6,-3 2,-4 8,0 3,-3 2,-2 4,1 1,-1-1,3-1,3-2,3-1,-3 3,-1-1,0 9,2 4,2-6,2-2,2-4,1-8,1-5,0-6,1-5,-1-2,0 2,5 0,4 4,5 4,3 4,3-2,2-2,1 1,0-3,-5-2,1-3,-1-1,1-7,1 3,1-4,0 5,1-5,4 6,1-5,5 5,-1-4,-2 0,-1-5,-2 1,3 0,-1-3,-1-3,3 1,0 2,2 3,4-3,3-2,2-3,-2-4,-4 3,-4-1,-3-1,-3-2,-2-1,0-1,-2 0,1-1,-1 0,1 0,0-1,0 1,0 0,0 0,5 0,0 0,0 0,-1 0,-1 0,-5-5,-11-4,-9 0,-8-4,-7 2,-10-2,-2-3,-1-2,-9-1,1-2,1 3,4 5,2 0,3-2,2 4,1 1,5 0,1 2,0-3,-1-3,-1-2,-1 2,7 2,9 4,14 3,7 7,9 6,4 6,5 8,-1-1,-7 1,-1-4,-4-4,0-1,-2-3,1 1,-4 2,-1-2,2-1,-5 1,2-3,1-1,2-2,-3 2,1-1,-4 3,-2 4,-9 7,-6-1,-3 2,-4-4,-4-1,-3 6,-1 1,2 1,-4-4,3 0,0-6,4 1,0-3,-1 0,-2-2,3 1,0-1,-2-2,-1 1,-2-1,3 2,-4-1,-1-2,3 3,0-2,4-2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B78769-D475-4DC3-A54F-6D70976863B2}" type="datetimeFigureOut">
              <a:rPr lang="de-DE"/>
              <a:pPr>
                <a:defRPr/>
              </a:pPr>
              <a:t>04.11.2020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20F0A6-85A3-4915-A19D-9276F11C1B4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1591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7904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050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508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0162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52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556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924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027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020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131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b="1" dirty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8A9FBD-0793-40BD-AB60-BF2171EA1FFD}" type="slidenum">
              <a:rPr lang="de-DE" altLang="de-DE"/>
              <a:pPr eaLnBrk="1" hangingPunct="1"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027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189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955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F0A6-85A3-4915-A19D-9276F11C1B40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680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10D0F-0A26-4B67-9D28-5DC542AA56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431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MAIT-Einführung 2006 M. Dahm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45FC8-52EE-44D5-AA3B-6299CFAB45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8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MAIT-Einführung 2006 M. Dahm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FECCC-7EAC-4665-8BFF-8390BEA993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413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MAIT-Einführung 2006 M. Dahm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8F726-B771-43BC-B8AC-A097FDD4BF0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295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9F676-2D0B-48B5-8E1E-29780B9CB33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8125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01460-B88D-4C75-B209-A24DADE171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558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2DE06-EC4F-4D50-9D4E-F25799CFD46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459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671A8-5E66-4836-ACC7-B78D0C2F0D5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011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B13A8-840A-486E-9A58-B5676EF928B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002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MAIT-Einführung 2006 M. Dahm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9ABD7-6F26-440A-A6F7-E4D2349DAE0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975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MAIT-Einführung 2006 M. Dahm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2356B-E7A3-4FB6-9770-48FA18E5CE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02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MAIT-Einführung 2006 M. Dahm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9A67B-0C56-4B33-9AD6-7D78C88500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811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078663"/>
            <a:ext cx="1943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MAIT-Einführung 2006 M. Dahm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F113D2-099E-469C-B46A-5EAC3308597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moodle.hs-duesseldorf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8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in.medien.hs-duesseldorf.de/" TargetMode="External"/><Relationship Id="rId7" Type="http://schemas.openxmlformats.org/officeDocument/2006/relationships/image" Target="../media/image62.jpeg"/><Relationship Id="rId2" Type="http://schemas.openxmlformats.org/officeDocument/2006/relationships/hyperlink" Target="https://onsec.medien.hs-duesseldorf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customXml" Target="../ink/ink2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hs-duesseldorf.de/bewerbung" TargetMode="External"/><Relationship Id="rId3" Type="http://schemas.openxmlformats.org/officeDocument/2006/relationships/hyperlink" Target="https://medien.hs-duesseldorf.de/bmi" TargetMode="External"/><Relationship Id="rId7" Type="http://schemas.openxmlformats.org/officeDocument/2006/relationships/hyperlink" Target="https://www.hs-duesseldorf.de/dosv" TargetMode="External"/><Relationship Id="rId2" Type="http://schemas.openxmlformats.org/officeDocument/2006/relationships/hyperlink" Target="https://medien.hs-duesseldorf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en.hs-duesseldorf.de/studium/erstsemesterinfos/bmi" TargetMode="External"/><Relationship Id="rId5" Type="http://schemas.openxmlformats.org/officeDocument/2006/relationships/hyperlink" Target="https://medien.hs-duesseldorf.de/studium/erstsemesterinfos" TargetMode="External"/><Relationship Id="rId10" Type="http://schemas.openxmlformats.org/officeDocument/2006/relationships/hyperlink" Target="https://hs-duesseldorf.de/studium/studieninteressierte/Documents/NC_Uebersicht_Bachelor.pdf#search=NC" TargetMode="External"/><Relationship Id="rId4" Type="http://schemas.openxmlformats.org/officeDocument/2006/relationships/hyperlink" Target="https://medien.hs-duesseldorf.de/studium/studiengaenge/bmi/studieninhalt" TargetMode="External"/><Relationship Id="rId9" Type="http://schemas.openxmlformats.org/officeDocument/2006/relationships/hyperlink" Target="https://www.hochschulstart.de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052735"/>
            <a:ext cx="8784976" cy="5680797"/>
          </a:xfrm>
        </p:spPr>
        <p:txBody>
          <a:bodyPr/>
          <a:lstStyle/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sz="6000" dirty="0">
                <a:latin typeface="HSD Sans" panose="020B0500020200000000" pitchFamily="34" charset="0"/>
              </a:rPr>
              <a:t>B.Sc. Medieninformatik</a:t>
            </a:r>
            <a:endParaRPr lang="de-DE" altLang="de-DE" dirty="0"/>
          </a:p>
          <a:p>
            <a:pPr eaLnBrk="1" hangingPunct="1"/>
            <a:endParaRPr lang="de-DE" altLang="de-DE" b="1" dirty="0"/>
          </a:p>
          <a:p>
            <a:pPr eaLnBrk="1" hangingPunct="1"/>
            <a:r>
              <a:rPr lang="de-DE" altLang="de-DE" sz="2400" dirty="0">
                <a:latin typeface="HSD Sans" panose="020B0500020200000000" pitchFamily="34" charset="0"/>
              </a:rPr>
              <a:t>2020</a:t>
            </a:r>
            <a:endParaRPr lang="de-DE" altLang="de-DE" sz="4000" dirty="0">
              <a:latin typeface="HSD Sans" panose="020B0500020200000000" pitchFamily="34" charset="0"/>
            </a:endParaRPr>
          </a:p>
          <a:p>
            <a:pPr eaLnBrk="1" hangingPunct="1"/>
            <a:r>
              <a:rPr lang="de-DE" altLang="de-DE" sz="2400" b="1" dirty="0"/>
              <a:t>Prof. Dr. M. Dahm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5" y="315269"/>
            <a:ext cx="3072390" cy="8930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de-DE" dirty="0">
                <a:latin typeface="HSD Sans" panose="020B0500020200000000" pitchFamily="34" charset="0"/>
              </a:rPr>
              <a:t>Medien-</a:t>
            </a:r>
            <a:r>
              <a:rPr lang="de-DE" altLang="de-DE" b="1" dirty="0">
                <a:latin typeface="HSD Sans" panose="020B0500020200000000" pitchFamily="34" charset="0"/>
              </a:rPr>
              <a:t>informatik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507288" cy="49244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b="1" dirty="0"/>
              <a:t>Informatik-Studium</a:t>
            </a:r>
          </a:p>
          <a:p>
            <a:pPr lvl="1" eaLnBrk="1" hangingPunct="1"/>
            <a:r>
              <a:rPr lang="de-DE" altLang="de-DE" dirty="0"/>
              <a:t>75% Informatik		25% Digitale „Medien“</a:t>
            </a:r>
          </a:p>
          <a:p>
            <a:pPr lvl="1" eaLnBrk="1" hangingPunct="1"/>
            <a:endParaRPr lang="de-DE" altLang="de-DE" dirty="0"/>
          </a:p>
          <a:p>
            <a:pPr marL="0" indent="0" eaLnBrk="1" hangingPunct="1">
              <a:buNone/>
            </a:pPr>
            <a:r>
              <a:rPr lang="de-DE" altLang="de-DE" b="1" dirty="0"/>
              <a:t>Hohe Affinität zur Informatik </a:t>
            </a:r>
          </a:p>
          <a:p>
            <a:pPr lvl="1" eaLnBrk="1" hangingPunct="1"/>
            <a:r>
              <a:rPr lang="de-DE" altLang="de-DE" dirty="0"/>
              <a:t>Wunsch „zu programmieren“</a:t>
            </a:r>
          </a:p>
          <a:p>
            <a:pPr lvl="1" eaLnBrk="1" hangingPunct="1"/>
            <a:r>
              <a:rPr lang="de-DE" altLang="de-DE" dirty="0"/>
              <a:t>Lösungen mittels Informatik finden</a:t>
            </a:r>
          </a:p>
          <a:p>
            <a:pPr lvl="1" eaLnBrk="1" hangingPunct="1"/>
            <a:r>
              <a:rPr lang="de-DE" altLang="de-DE" dirty="0"/>
              <a:t>Mehr als Codieren –&gt; Verstehen, Kreativität</a:t>
            </a:r>
            <a:br>
              <a:rPr lang="de-DE" altLang="de-DE" dirty="0"/>
            </a:br>
            <a:endParaRPr lang="de-DE" altLang="de-DE" dirty="0"/>
          </a:p>
          <a:p>
            <a:pPr marL="0" indent="0" eaLnBrk="1" hangingPunct="1">
              <a:buNone/>
            </a:pPr>
            <a:r>
              <a:rPr lang="de-DE" altLang="de-DE" b="1" dirty="0"/>
              <a:t>Anwendungsfeld: Digitale Medien</a:t>
            </a:r>
          </a:p>
          <a:p>
            <a:pPr lvl="1" eaLnBrk="1" hangingPunct="1"/>
            <a:r>
              <a:rPr lang="de-DE" altLang="de-DE" dirty="0"/>
              <a:t>Gestaltung, Tools, Techniken, Technologie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HSD Sans" panose="020B0500020200000000" pitchFamily="34" charset="0"/>
              </a:rPr>
              <a:t>Medieninformatik</a:t>
            </a:r>
          </a:p>
        </p:txBody>
      </p:sp>
      <p:sp>
        <p:nvSpPr>
          <p:cNvPr id="5124" name="Text Box 15"/>
          <p:cNvSpPr txBox="1">
            <a:spLocks noChangeArrowheads="1"/>
          </p:cNvSpPr>
          <p:nvPr/>
        </p:nvSpPr>
        <p:spPr bwMode="auto">
          <a:xfrm>
            <a:off x="5651500" y="5373688"/>
            <a:ext cx="3094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 </a:t>
            </a:r>
            <a:r>
              <a:rPr lang="de-DE" altLang="de-DE" dirty="0"/>
              <a:t>Digitale Medien</a:t>
            </a:r>
          </a:p>
        </p:txBody>
      </p: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6443663" y="1916113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/>
              <a:t>Informatik</a:t>
            </a:r>
            <a:endParaRPr lang="de-DE" altLang="de-DE"/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-79375" y="1785938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 </a:t>
            </a:r>
            <a:r>
              <a:rPr lang="de-DE" altLang="de-DE"/>
              <a:t>Mediengestaltung</a:t>
            </a: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0" y="5143500"/>
            <a:ext cx="3738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Mathematik, Physik</a:t>
            </a:r>
          </a:p>
        </p:txBody>
      </p:sp>
      <p:graphicFrame>
        <p:nvGraphicFramePr>
          <p:cNvPr id="35" name="Diagramm 34"/>
          <p:cNvGraphicFramePr/>
          <p:nvPr/>
        </p:nvGraphicFramePr>
        <p:xfrm>
          <a:off x="1643042" y="1928802"/>
          <a:ext cx="6024582" cy="360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-63500" y="3141663"/>
            <a:ext cx="2259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/>
              <a:t>Querschnitt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HSD Sans" panose="020B0500020200000000" pitchFamily="34" charset="0"/>
              </a:rPr>
              <a:t>Rote Fäden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220" y="1547813"/>
            <a:ext cx="10513516" cy="48335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b="1" dirty="0"/>
              <a:t>Fachlich</a:t>
            </a:r>
            <a:r>
              <a:rPr lang="de-DE" dirty="0"/>
              <a:t> </a:t>
            </a:r>
          </a:p>
          <a:p>
            <a:pPr marL="0" indent="0">
              <a:buNone/>
              <a:defRPr/>
            </a:pPr>
            <a:r>
              <a:rPr lang="de-DE" sz="2400" dirty="0">
                <a:solidFill>
                  <a:srgbClr val="00B050"/>
                </a:solidFill>
              </a:rPr>
              <a:t>	</a:t>
            </a:r>
            <a:r>
              <a:rPr lang="de-DE" sz="2800" dirty="0">
                <a:solidFill>
                  <a:srgbClr val="00B050"/>
                </a:solidFill>
              </a:rPr>
              <a:t>Grundlagenfächer -&gt; Vertiefungen </a:t>
            </a:r>
            <a:endParaRPr lang="de-DE" sz="2400" dirty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b="1" dirty="0"/>
              <a:t>Inhaltlich</a:t>
            </a:r>
            <a:r>
              <a:rPr lang="de-DE" dirty="0"/>
              <a:t> </a:t>
            </a:r>
          </a:p>
          <a:p>
            <a:pPr marL="0" indent="0">
              <a:buNone/>
              <a:defRPr/>
            </a:pPr>
            <a:r>
              <a:rPr lang="de-DE" sz="2400" dirty="0">
                <a:solidFill>
                  <a:srgbClr val="00B050"/>
                </a:solidFill>
              </a:rPr>
              <a:t>	</a:t>
            </a:r>
            <a:r>
              <a:rPr lang="de-DE" sz="2800" dirty="0">
                <a:solidFill>
                  <a:srgbClr val="00B050"/>
                </a:solidFill>
              </a:rPr>
              <a:t>Berufsziel Medieninformatik ab 1. Semester</a:t>
            </a:r>
            <a:endParaRPr lang="de-DE" sz="2400" dirty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b="1" dirty="0"/>
              <a:t>Praktische Erfahrung </a:t>
            </a:r>
          </a:p>
          <a:p>
            <a:pPr marL="0" indent="0">
              <a:buNone/>
              <a:defRPr/>
            </a:pPr>
            <a:r>
              <a:rPr lang="de-DE" dirty="0">
                <a:solidFill>
                  <a:srgbClr val="00B050"/>
                </a:solidFill>
              </a:rPr>
              <a:t>	</a:t>
            </a:r>
            <a:r>
              <a:rPr lang="de-DE" sz="2800" dirty="0">
                <a:solidFill>
                  <a:srgbClr val="00B050"/>
                </a:solidFill>
              </a:rPr>
              <a:t>2. bis 5. Semester je ein Projekt im Team</a:t>
            </a:r>
            <a:endParaRPr lang="de-DE" dirty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b="1" dirty="0"/>
              <a:t>Wahlfreiheit steigt</a:t>
            </a:r>
          </a:p>
          <a:p>
            <a:pPr marL="0" indent="0">
              <a:buNone/>
              <a:defRPr/>
            </a:pPr>
            <a:r>
              <a:rPr lang="de-DE" dirty="0">
                <a:solidFill>
                  <a:srgbClr val="00B050"/>
                </a:solidFill>
              </a:rPr>
              <a:t>	</a:t>
            </a:r>
            <a:r>
              <a:rPr lang="de-DE" sz="2800" dirty="0">
                <a:solidFill>
                  <a:srgbClr val="00B050"/>
                </a:solidFill>
              </a:rPr>
              <a:t>Orientierung und Halt -&gt; Selbstverantwortung </a:t>
            </a:r>
            <a:endParaRPr lang="de-DE" dirty="0">
              <a:solidFill>
                <a:srgbClr val="00B050"/>
              </a:solidFill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7173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Aufbau der Semester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MAIT-Einführung 2006 M. Dahm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544638"/>
            <a:ext cx="89630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8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HSD Sans" panose="020B0500020200000000" pitchFamily="34" charset="0"/>
              </a:rPr>
              <a:t>Inhaltliche Zusammenhänge</a:t>
            </a:r>
          </a:p>
        </p:txBody>
      </p:sp>
      <p:sp>
        <p:nvSpPr>
          <p:cNvPr id="21508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graphicFrame>
        <p:nvGraphicFramePr>
          <p:cNvPr id="5" name="Tabellenplatzhalter 7"/>
          <p:cNvGraphicFramePr>
            <a:graphicFrameLocks/>
          </p:cNvGraphicFramePr>
          <p:nvPr>
            <p:extLst/>
          </p:nvPr>
        </p:nvGraphicFramePr>
        <p:xfrm>
          <a:off x="0" y="2000250"/>
          <a:ext cx="9144001" cy="4071936"/>
        </p:xfrm>
        <a:graphic>
          <a:graphicData uri="http://schemas.openxmlformats.org/drawingml/2006/table">
            <a:tbl>
              <a:tblPr/>
              <a:tblGrid>
                <a:gridCol w="22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7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Objektorientierte Programmierung 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Datenbanksysteme 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Technisches Englisch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Webprogrammierung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Mediengestaltung 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Mathematik 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Objektorientierte Programmierung 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Datenbanksysteme 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Rechnerarchitektur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Informatikprojekt 1 (WPF)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Mediengestaltung 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Mathematik 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Software-Engineering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Computergrafik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Formale Modelle und Algorithmen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Informatikprojekt 2 (WPF)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Mensch-Computer-Interaktion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Mathematik 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8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Rechnernetze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Praktische Medieninformatik A (WPF)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Grundlagen der Betriebswirtschaft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Medienprojekt A (WPF)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Web-Frameworks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Digitale Bild- und Tontechnik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Praxissemester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38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IT-Sicherheit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Praktische Medieninformatik B (WPF)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Kommunikation, Führung und IT-Recht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Medienprojekt B (WPF)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Kommunikations-design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Medienanwendungen A (WPF)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Wissenschaftliche Vertiefung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Bachelorarbeit mit Kolloquium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Medienanwendungen  B (WPF)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Gerade Verbindung mit Pfeil 8"/>
          <p:cNvCxnSpPr/>
          <p:nvPr/>
        </p:nvCxnSpPr>
        <p:spPr>
          <a:xfrm>
            <a:off x="8101013" y="2349500"/>
            <a:ext cx="71437" cy="172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8324850" y="2997200"/>
            <a:ext cx="0" cy="12319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8477250" y="3365500"/>
            <a:ext cx="55563" cy="1016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6875463" y="2928938"/>
            <a:ext cx="0" cy="19399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5292725" y="2276475"/>
            <a:ext cx="1223963" cy="19526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5508625" y="2708275"/>
            <a:ext cx="1223963" cy="15208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5724525" y="3141663"/>
            <a:ext cx="1223963" cy="10874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5284788" y="2327275"/>
            <a:ext cx="1439862" cy="277971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5500688" y="2906713"/>
            <a:ext cx="1231900" cy="220027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5716588" y="3468688"/>
            <a:ext cx="1016000" cy="16383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5868988" y="4149725"/>
            <a:ext cx="790575" cy="11096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5508625" y="4829175"/>
            <a:ext cx="1303338" cy="5556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4067175" y="4868863"/>
            <a:ext cx="936625" cy="3905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1403350" y="4910138"/>
            <a:ext cx="720725" cy="3905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1258888" y="4287838"/>
            <a:ext cx="720725" cy="4841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1317625" y="3476625"/>
            <a:ext cx="3686175" cy="6731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684213" y="3365500"/>
            <a:ext cx="4248150" cy="16986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539750" y="3252788"/>
            <a:ext cx="4464050" cy="1127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1411288" y="2781300"/>
            <a:ext cx="720725" cy="21431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1411288" y="2222500"/>
            <a:ext cx="720725" cy="214471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1979613" y="2222500"/>
            <a:ext cx="152400" cy="158591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2547938" y="2222500"/>
            <a:ext cx="152400" cy="27019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2339975" y="2781300"/>
            <a:ext cx="71438" cy="22828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H="1">
            <a:off x="2547938" y="2906713"/>
            <a:ext cx="260350" cy="24780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2884488" y="3252788"/>
            <a:ext cx="103187" cy="8239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3059113" y="3476625"/>
            <a:ext cx="0" cy="1447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H="1">
            <a:off x="2808288" y="3468688"/>
            <a:ext cx="827087" cy="8191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flipH="1">
            <a:off x="2771775" y="3462338"/>
            <a:ext cx="612775" cy="164306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flipH="1">
            <a:off x="1116013" y="3454400"/>
            <a:ext cx="2232025" cy="4191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flipH="1">
            <a:off x="755650" y="3476625"/>
            <a:ext cx="3311525" cy="15875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>
            <a:off x="1476375" y="2222500"/>
            <a:ext cx="3808413" cy="558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>
            <a:off x="2100263" y="2151063"/>
            <a:ext cx="3803650" cy="6302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 flipH="1">
            <a:off x="6003925" y="2222500"/>
            <a:ext cx="1881188" cy="68421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 flipH="1">
            <a:off x="2936875" y="2781300"/>
            <a:ext cx="4948238" cy="431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 flipH="1">
            <a:off x="2232025" y="2151063"/>
            <a:ext cx="5903913" cy="10620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 flipH="1">
            <a:off x="3078163" y="3252788"/>
            <a:ext cx="4806950" cy="1127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>
            <a:off x="8731250" y="3365500"/>
            <a:ext cx="88900" cy="711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flipH="1">
            <a:off x="4932363" y="3852863"/>
            <a:ext cx="2160587" cy="107156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>
            <a:off x="3635375" y="4076700"/>
            <a:ext cx="1649413" cy="10302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>
            <a:off x="7308850" y="4144963"/>
            <a:ext cx="1016000" cy="118586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7083425" y="4332288"/>
            <a:ext cx="1017588" cy="13287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/>
          <p:nvPr/>
        </p:nvCxnSpPr>
        <p:spPr>
          <a:xfrm>
            <a:off x="5184775" y="2222500"/>
            <a:ext cx="1555750" cy="176371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/>
          <p:cNvCxnSpPr/>
          <p:nvPr/>
        </p:nvCxnSpPr>
        <p:spPr>
          <a:xfrm flipH="1">
            <a:off x="4932363" y="2222500"/>
            <a:ext cx="71437" cy="7064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/>
          <p:cNvCxnSpPr/>
          <p:nvPr/>
        </p:nvCxnSpPr>
        <p:spPr>
          <a:xfrm flipH="1">
            <a:off x="2771775" y="2263775"/>
            <a:ext cx="1979613" cy="4445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 flipH="1">
            <a:off x="2232025" y="2303463"/>
            <a:ext cx="360363" cy="4048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/>
          <p:nvPr/>
        </p:nvCxnSpPr>
        <p:spPr>
          <a:xfrm>
            <a:off x="1258888" y="2327275"/>
            <a:ext cx="612775" cy="4540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/>
          <p:nvPr/>
        </p:nvCxnSpPr>
        <p:spPr>
          <a:xfrm>
            <a:off x="539750" y="2276475"/>
            <a:ext cx="1439863" cy="97631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mit Pfeil 132"/>
          <p:cNvCxnSpPr/>
          <p:nvPr/>
        </p:nvCxnSpPr>
        <p:spPr>
          <a:xfrm>
            <a:off x="468313" y="2465388"/>
            <a:ext cx="7416800" cy="2159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/>
          <p:nvPr/>
        </p:nvCxnSpPr>
        <p:spPr>
          <a:xfrm>
            <a:off x="1476375" y="4076700"/>
            <a:ext cx="6480175" cy="9874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mit Pfeil 138"/>
          <p:cNvCxnSpPr/>
          <p:nvPr/>
        </p:nvCxnSpPr>
        <p:spPr>
          <a:xfrm>
            <a:off x="1555750" y="5062538"/>
            <a:ext cx="6400800" cy="8143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140"/>
          <p:cNvCxnSpPr/>
          <p:nvPr/>
        </p:nvCxnSpPr>
        <p:spPr>
          <a:xfrm>
            <a:off x="1258888" y="2928938"/>
            <a:ext cx="6545262" cy="21351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mit Pfeil 142"/>
          <p:cNvCxnSpPr/>
          <p:nvPr/>
        </p:nvCxnSpPr>
        <p:spPr>
          <a:xfrm>
            <a:off x="3036888" y="3405188"/>
            <a:ext cx="5287962" cy="159067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/>
          <p:nvPr/>
        </p:nvCxnSpPr>
        <p:spPr>
          <a:xfrm>
            <a:off x="3189288" y="3557588"/>
            <a:ext cx="5054600" cy="22479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/>
          <p:cNvCxnSpPr/>
          <p:nvPr/>
        </p:nvCxnSpPr>
        <p:spPr>
          <a:xfrm flipH="1">
            <a:off x="8820150" y="4249738"/>
            <a:ext cx="28575" cy="16271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/>
          <p:cNvCxnSpPr/>
          <p:nvPr/>
        </p:nvCxnSpPr>
        <p:spPr>
          <a:xfrm>
            <a:off x="8101013" y="4229100"/>
            <a:ext cx="339725" cy="6810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152"/>
          <p:cNvCxnSpPr/>
          <p:nvPr/>
        </p:nvCxnSpPr>
        <p:spPr>
          <a:xfrm flipH="1">
            <a:off x="2936875" y="2465388"/>
            <a:ext cx="5019675" cy="74771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/>
          <p:cNvCxnSpPr/>
          <p:nvPr/>
        </p:nvCxnSpPr>
        <p:spPr>
          <a:xfrm flipH="1">
            <a:off x="965200" y="2928938"/>
            <a:ext cx="6919913" cy="114776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/>
          <p:nvPr/>
        </p:nvCxnSpPr>
        <p:spPr>
          <a:xfrm flipH="1">
            <a:off x="1192213" y="3503613"/>
            <a:ext cx="6764337" cy="14922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/>
          <p:cNvCxnSpPr/>
          <p:nvPr/>
        </p:nvCxnSpPr>
        <p:spPr>
          <a:xfrm flipH="1">
            <a:off x="5903913" y="4287838"/>
            <a:ext cx="1981200" cy="7080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 flipH="1">
            <a:off x="4532313" y="2752725"/>
            <a:ext cx="3890962" cy="5000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Inhaltsplatzhalter 2"/>
          <p:cNvSpPr>
            <a:spLocks noGrp="1"/>
          </p:cNvSpPr>
          <p:nvPr>
            <p:ph idx="1"/>
          </p:nvPr>
        </p:nvSpPr>
        <p:spPr>
          <a:xfrm>
            <a:off x="441325" y="6183311"/>
            <a:ext cx="8229600" cy="8763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Details -&gt; siehe Modulhandbuch</a:t>
            </a:r>
          </a:p>
        </p:txBody>
      </p:sp>
    </p:spTree>
    <p:extLst>
      <p:ext uri="{BB962C8B-B14F-4D97-AF65-F5344CB8AC3E}">
        <p14:creationId xmlns:p14="http://schemas.microsoft.com/office/powerpoint/2010/main" val="401113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SD Sans" panose="020B0500020200000000" pitchFamily="34" charset="0"/>
              </a:rPr>
              <a:t>Highlights</a:t>
            </a:r>
            <a:endParaRPr lang="de-DE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HSD Sans" panose="020B05000202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1245477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628775"/>
            <a:ext cx="8435975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00B050"/>
                </a:solidFill>
              </a:rPr>
              <a:t>4 Projekte     </a:t>
            </a:r>
            <a:r>
              <a:rPr lang="de-DE" altLang="de-DE" dirty="0"/>
              <a:t>Informatik + Medieninformatik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Katalog mit aktuellem Angebot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Eigene Vorschläge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Eigenverantwortlich Arbeiten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Gruppenarbeit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Projektmanagement</a:t>
            </a:r>
          </a:p>
          <a:p>
            <a:pPr lvl="1" eaLnBrk="1" hangingPunct="1">
              <a:lnSpc>
                <a:spcPct val="90000"/>
              </a:lnSpc>
            </a:pPr>
            <a:endParaRPr lang="de-DE" altLang="de-DE" dirty="0"/>
          </a:p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00B050"/>
                </a:solidFill>
              </a:rPr>
              <a:t>5 WPF = Wahl-Pflicht-Fächer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2x aus Katalog mit aktuellem Angebot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2x aus Medieninformatik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1x ein beliebiges Fach aus dem Angebot der HSD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HSD Sans" panose="020B0500020200000000" pitchFamily="34" charset="0"/>
              </a:rPr>
              <a:t>Persönliches Profil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81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B050"/>
                </a:solidFill>
                <a:latin typeface="HSD Sans" panose="020B0500020200000000" pitchFamily="34" charset="0"/>
              </a:rPr>
              <a:t>5 Wahl</a:t>
            </a:r>
            <a:r>
              <a:rPr lang="de-DE" altLang="de-DE" dirty="0">
                <a:latin typeface="HSD Sans" panose="020B0500020200000000" pitchFamily="34" charset="0"/>
              </a:rPr>
              <a:t>fächer </a:t>
            </a:r>
            <a:r>
              <a:rPr lang="de-DE" altLang="de-DE" dirty="0">
                <a:solidFill>
                  <a:srgbClr val="00B050"/>
                </a:solidFill>
                <a:latin typeface="HSD Sans" panose="020B0500020200000000" pitchFamily="34" charset="0"/>
              </a:rPr>
              <a:t>-&gt;</a:t>
            </a:r>
            <a:r>
              <a:rPr lang="de-DE" altLang="de-DE" dirty="0">
                <a:latin typeface="HSD Sans" panose="020B0500020200000000" pitchFamily="34" charset="0"/>
              </a:rPr>
              <a:t> </a:t>
            </a:r>
            <a:r>
              <a:rPr lang="de-DE" altLang="de-DE" dirty="0">
                <a:solidFill>
                  <a:srgbClr val="00B050"/>
                </a:solidFill>
                <a:latin typeface="HSD Sans" panose="020B0500020200000000" pitchFamily="34" charset="0"/>
              </a:rPr>
              <a:t>Profil</a:t>
            </a:r>
            <a:r>
              <a:rPr lang="de-DE" altLang="de-DE" dirty="0">
                <a:latin typeface="HSD Sans" panose="020B0500020200000000" pitchFamily="34" charset="0"/>
              </a:rPr>
              <a:t> </a:t>
            </a:r>
          </a:p>
        </p:txBody>
      </p:sp>
      <p:sp>
        <p:nvSpPr>
          <p:cNvPr id="16387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16388" name="Inhaltsplatzhalter 2"/>
          <p:cNvSpPr txBox="1">
            <a:spLocks/>
          </p:cNvSpPr>
          <p:nvPr/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de-DE" altLang="de-DE" sz="2800" dirty="0"/>
              <a:t>In jedem Semester wechselnd angeboten (4. | 5. | 7.)</a:t>
            </a:r>
          </a:p>
          <a:p>
            <a:pPr>
              <a:buFontTx/>
              <a:buNone/>
            </a:pPr>
            <a:r>
              <a:rPr lang="de-DE" altLang="de-DE" sz="2000" b="1" dirty="0"/>
              <a:t>2 Fächer aus einen breiten Katalog</a:t>
            </a:r>
          </a:p>
          <a:p>
            <a:pPr>
              <a:buFontTx/>
              <a:buChar char="-"/>
            </a:pPr>
            <a:r>
              <a:rPr lang="de-DE" altLang="de-DE" sz="2000" dirty="0"/>
              <a:t>Interaktive Systeme</a:t>
            </a:r>
          </a:p>
          <a:p>
            <a:pPr>
              <a:buFontTx/>
              <a:buChar char="-"/>
            </a:pPr>
            <a:r>
              <a:rPr lang="de-DE" altLang="de-DE" sz="2000" dirty="0"/>
              <a:t>Programmierung sicherer Systeme</a:t>
            </a:r>
          </a:p>
          <a:p>
            <a:pPr>
              <a:buFontTx/>
              <a:buChar char="-"/>
            </a:pPr>
            <a:r>
              <a:rPr lang="de-DE" altLang="de-DE" sz="2000" dirty="0"/>
              <a:t>E-Business</a:t>
            </a:r>
          </a:p>
          <a:p>
            <a:pPr>
              <a:buFontTx/>
              <a:buChar char="-"/>
            </a:pPr>
            <a:r>
              <a:rPr lang="de-DE" altLang="de-DE" sz="2000" dirty="0"/>
              <a:t>Virtuelle Realität</a:t>
            </a:r>
          </a:p>
          <a:p>
            <a:pPr>
              <a:buFontTx/>
              <a:buChar char="-"/>
            </a:pPr>
            <a:r>
              <a:rPr lang="de-DE" altLang="de-DE" sz="2000" dirty="0"/>
              <a:t>Computergrafik2</a:t>
            </a:r>
          </a:p>
          <a:p>
            <a:pPr>
              <a:buFontTx/>
              <a:buChar char="-"/>
            </a:pPr>
            <a:r>
              <a:rPr lang="de-DE" altLang="de-DE" sz="2000" dirty="0"/>
              <a:t>Multimedia-Netze</a:t>
            </a:r>
          </a:p>
          <a:p>
            <a:pPr>
              <a:buFontTx/>
              <a:buChar char="-"/>
            </a:pPr>
            <a:r>
              <a:rPr lang="de-DE" altLang="de-DE" sz="2000" dirty="0"/>
              <a:t>Digitale Filmproduktion</a:t>
            </a:r>
          </a:p>
          <a:p>
            <a:pPr>
              <a:buFontTx/>
              <a:buChar char="-"/>
            </a:pPr>
            <a:r>
              <a:rPr lang="de-DE" altLang="de-DE" sz="2000" dirty="0"/>
              <a:t>Web-Frameworks</a:t>
            </a:r>
          </a:p>
          <a:p>
            <a:pPr>
              <a:buFontTx/>
              <a:buChar char="-"/>
            </a:pPr>
            <a:r>
              <a:rPr lang="de-DE" altLang="de-DE" sz="2000" dirty="0" err="1"/>
              <a:t>Pencils</a:t>
            </a:r>
            <a:r>
              <a:rPr lang="de-DE" altLang="de-DE" sz="2000" dirty="0"/>
              <a:t> &amp; Polygons</a:t>
            </a:r>
          </a:p>
          <a:p>
            <a:pPr>
              <a:buFontTx/>
              <a:buChar char="-"/>
            </a:pPr>
            <a:r>
              <a:rPr lang="de-DE" altLang="de-DE" sz="2000" dirty="0"/>
              <a:t>…</a:t>
            </a:r>
          </a:p>
          <a:p>
            <a:pPr marL="0" indent="0">
              <a:buNone/>
            </a:pPr>
            <a:r>
              <a:rPr lang="de-DE" altLang="de-DE" sz="2000" b="1" dirty="0"/>
              <a:t>2 beliebige Fächer aus dem Angebot des FB Medien</a:t>
            </a:r>
          </a:p>
          <a:p>
            <a:pPr marL="0" indent="0">
              <a:buNone/>
            </a:pPr>
            <a:r>
              <a:rPr lang="de-DE" altLang="de-DE" sz="2000" b="1" dirty="0"/>
              <a:t>1 beliebiges Fach aus dem Angebot der HSD</a:t>
            </a:r>
          </a:p>
          <a:p>
            <a:pPr>
              <a:buFontTx/>
              <a:buNone/>
            </a:pPr>
            <a:endParaRPr lang="de-DE" alt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e-DE" altLang="de-DE" dirty="0">
                <a:latin typeface="HSD Sans" panose="020B0500020200000000" pitchFamily="34" charset="0"/>
              </a:rPr>
              <a:t>4 Projekte </a:t>
            </a:r>
            <a:r>
              <a:rPr lang="de-DE" altLang="de-DE" dirty="0">
                <a:solidFill>
                  <a:srgbClr val="00B050"/>
                </a:solidFill>
                <a:latin typeface="HSD Sans" panose="020B0500020200000000" pitchFamily="34" charset="0"/>
              </a:rPr>
              <a:t>-&gt; Erfahrung</a:t>
            </a:r>
            <a:endParaRPr lang="de-DE" altLang="de-DE" dirty="0">
              <a:latin typeface="HSD Sans" panose="020B0500020200000000" pitchFamily="34" charset="0"/>
            </a:endParaRPr>
          </a:p>
        </p:txBody>
      </p:sp>
      <p:sp>
        <p:nvSpPr>
          <p:cNvPr id="17411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17412" name="Inhaltsplatzhalter 2"/>
          <p:cNvSpPr txBox="1">
            <a:spLocks/>
          </p:cNvSpPr>
          <p:nvPr/>
        </p:nvSpPr>
        <p:spPr bwMode="auto">
          <a:xfrm>
            <a:off x="0" y="1641475"/>
            <a:ext cx="9144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de-DE" altLang="de-DE" b="1" dirty="0"/>
              <a:t>Informatikprojekt 1 und 2</a:t>
            </a:r>
          </a:p>
          <a:p>
            <a:pPr lvl="1">
              <a:buFontTx/>
              <a:buChar char="-"/>
            </a:pPr>
            <a:r>
              <a:rPr lang="de-DE" altLang="de-DE" sz="2400" dirty="0"/>
              <a:t>Programmieren </a:t>
            </a:r>
            <a:r>
              <a:rPr lang="de-DE" altLang="de-DE" sz="2400" b="1" dirty="0">
                <a:solidFill>
                  <a:srgbClr val="00B050"/>
                </a:solidFill>
              </a:rPr>
              <a:t>im Team</a:t>
            </a:r>
            <a:r>
              <a:rPr lang="de-DE" altLang="de-DE" sz="2400" dirty="0"/>
              <a:t>, </a:t>
            </a:r>
          </a:p>
          <a:p>
            <a:pPr lvl="1">
              <a:buFontTx/>
              <a:buChar char="-"/>
            </a:pPr>
            <a:r>
              <a:rPr lang="de-DE" altLang="de-DE" sz="2400" b="1" dirty="0">
                <a:solidFill>
                  <a:srgbClr val="00B050"/>
                </a:solidFill>
              </a:rPr>
              <a:t>Planung</a:t>
            </a:r>
            <a:r>
              <a:rPr lang="de-DE" altLang="de-DE" sz="2400" dirty="0">
                <a:solidFill>
                  <a:srgbClr val="00B050"/>
                </a:solidFill>
              </a:rPr>
              <a:t>, </a:t>
            </a:r>
            <a:r>
              <a:rPr lang="de-DE" altLang="de-DE" sz="2400" b="1" dirty="0">
                <a:solidFill>
                  <a:srgbClr val="00B050"/>
                </a:solidFill>
              </a:rPr>
              <a:t>Kommunikation</a:t>
            </a:r>
            <a:r>
              <a:rPr lang="de-DE" altLang="de-DE" sz="2400" dirty="0">
                <a:solidFill>
                  <a:srgbClr val="00B050"/>
                </a:solidFill>
              </a:rPr>
              <a:t>, </a:t>
            </a:r>
            <a:r>
              <a:rPr lang="de-DE" altLang="de-DE" sz="2400" b="1" dirty="0">
                <a:solidFill>
                  <a:srgbClr val="00B050"/>
                </a:solidFill>
              </a:rPr>
              <a:t>Koordination</a:t>
            </a:r>
          </a:p>
          <a:p>
            <a:pPr lvl="1">
              <a:buFontTx/>
              <a:buChar char="-"/>
            </a:pPr>
            <a:r>
              <a:rPr lang="de-DE" altLang="de-DE" sz="2400" dirty="0"/>
              <a:t>Konzeption, Design, Umsetzung, Test, Präsentation</a:t>
            </a:r>
          </a:p>
          <a:p>
            <a:pPr marL="457200" lvl="1" indent="0">
              <a:buNone/>
            </a:pPr>
            <a:r>
              <a:rPr lang="de-DE" altLang="de-DE" sz="3200" dirty="0">
                <a:solidFill>
                  <a:srgbClr val="7030A0"/>
                </a:solidFill>
              </a:rPr>
              <a:t>-&gt; Voraussetzung: Informatik-Fächer</a:t>
            </a:r>
          </a:p>
          <a:p>
            <a:pPr lvl="1">
              <a:buFontTx/>
              <a:buChar char="-"/>
            </a:pPr>
            <a:endParaRPr lang="de-DE" altLang="de-DE" dirty="0"/>
          </a:p>
          <a:p>
            <a:pPr marL="0" indent="0">
              <a:buNone/>
            </a:pPr>
            <a:r>
              <a:rPr lang="de-DE" altLang="de-DE" b="1" dirty="0"/>
              <a:t>Medienprojekt 1 und 2</a:t>
            </a:r>
          </a:p>
          <a:p>
            <a:pPr lvl="1">
              <a:buFontTx/>
              <a:buChar char="-"/>
            </a:pPr>
            <a:r>
              <a:rPr lang="de-DE" altLang="de-DE" sz="2400" dirty="0"/>
              <a:t>Anspruchsvollere Inhalte, </a:t>
            </a:r>
            <a:r>
              <a:rPr lang="de-DE" altLang="de-DE" sz="2400" b="1" dirty="0">
                <a:solidFill>
                  <a:srgbClr val="00B050"/>
                </a:solidFill>
              </a:rPr>
              <a:t>Planung</a:t>
            </a:r>
            <a:r>
              <a:rPr lang="de-DE" altLang="de-DE" sz="2400" dirty="0">
                <a:solidFill>
                  <a:srgbClr val="00B050"/>
                </a:solidFill>
              </a:rPr>
              <a:t>, </a:t>
            </a:r>
            <a:r>
              <a:rPr lang="de-DE" altLang="de-DE" sz="2400" b="1" dirty="0">
                <a:solidFill>
                  <a:srgbClr val="00B050"/>
                </a:solidFill>
              </a:rPr>
              <a:t>Kommunikation</a:t>
            </a:r>
          </a:p>
          <a:p>
            <a:pPr lvl="1">
              <a:buFontTx/>
              <a:buChar char="-"/>
            </a:pPr>
            <a:r>
              <a:rPr lang="de-DE" altLang="de-DE" sz="2400" dirty="0"/>
              <a:t>Konzeption, Design, Umsetzung, Test, Präsentation</a:t>
            </a:r>
          </a:p>
          <a:p>
            <a:pPr marL="457200" lvl="1" indent="0">
              <a:buNone/>
            </a:pPr>
            <a:r>
              <a:rPr lang="de-DE" altLang="de-DE" sz="3200" dirty="0">
                <a:solidFill>
                  <a:srgbClr val="7030A0"/>
                </a:solidFill>
              </a:rPr>
              <a:t>-&gt;Voraussetzung: 3-4 Semester Wissen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  <a:latin typeface="HSD Sans" panose="020B0500020200000000" pitchFamily="34" charset="0"/>
              </a:rPr>
              <a:t>5 Wahlmodule</a:t>
            </a:r>
            <a:br>
              <a:rPr lang="de-DE" dirty="0">
                <a:latin typeface="HSD Sans" panose="020B0500020200000000" pitchFamily="34" charset="0"/>
              </a:rPr>
            </a:br>
            <a:r>
              <a:rPr lang="de-DE" dirty="0">
                <a:latin typeface="HSD Sans" panose="020B0500020200000000" pitchFamily="34" charset="0"/>
              </a:rPr>
              <a:t>4 Projekte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MAIT-Einführung 2006 M. Dahm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544638"/>
            <a:ext cx="8963025" cy="505777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CCE6813-5CF2-4D82-8471-B3A6D9F8A223}"/>
              </a:ext>
            </a:extLst>
          </p:cNvPr>
          <p:cNvSpPr/>
          <p:nvPr/>
        </p:nvSpPr>
        <p:spPr>
          <a:xfrm>
            <a:off x="3131840" y="2636912"/>
            <a:ext cx="1296144" cy="648072"/>
          </a:xfrm>
          <a:prstGeom prst="ellipse">
            <a:avLst/>
          </a:prstGeom>
          <a:noFill/>
          <a:ln w="38100"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6DF2D07-FF06-4A68-B47B-52340A4D208F}"/>
              </a:ext>
            </a:extLst>
          </p:cNvPr>
          <p:cNvSpPr/>
          <p:nvPr/>
        </p:nvSpPr>
        <p:spPr>
          <a:xfrm>
            <a:off x="3131840" y="3199073"/>
            <a:ext cx="1296144" cy="648072"/>
          </a:xfrm>
          <a:prstGeom prst="ellipse">
            <a:avLst/>
          </a:prstGeom>
          <a:noFill/>
          <a:ln w="38100"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6107C9-4238-4FEC-BF84-F1C843EBE7E8}"/>
              </a:ext>
            </a:extLst>
          </p:cNvPr>
          <p:cNvSpPr/>
          <p:nvPr/>
        </p:nvSpPr>
        <p:spPr>
          <a:xfrm>
            <a:off x="3131840" y="3673624"/>
            <a:ext cx="1296144" cy="648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2FB8B22-9F8C-47C2-AF57-94FF3AE9987B}"/>
              </a:ext>
            </a:extLst>
          </p:cNvPr>
          <p:cNvSpPr/>
          <p:nvPr/>
        </p:nvSpPr>
        <p:spPr>
          <a:xfrm>
            <a:off x="3134132" y="4251821"/>
            <a:ext cx="1296144" cy="648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DE65F61-3BD7-4A3F-8EA4-551B7F17825C}"/>
              </a:ext>
            </a:extLst>
          </p:cNvPr>
          <p:cNvSpPr/>
          <p:nvPr/>
        </p:nvSpPr>
        <p:spPr>
          <a:xfrm>
            <a:off x="1943100" y="4251821"/>
            <a:ext cx="1296144" cy="648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DF2B865-7998-429A-A226-A81589ABC340}"/>
              </a:ext>
            </a:extLst>
          </p:cNvPr>
          <p:cNvSpPr/>
          <p:nvPr/>
        </p:nvSpPr>
        <p:spPr>
          <a:xfrm>
            <a:off x="4320580" y="4235785"/>
            <a:ext cx="1296144" cy="648072"/>
          </a:xfrm>
          <a:prstGeom prst="ellipse">
            <a:avLst/>
          </a:prstGeom>
          <a:noFill/>
          <a:ln w="38100"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A96390B-A5E4-436A-9BD0-9E83FADAE714}"/>
              </a:ext>
            </a:extLst>
          </p:cNvPr>
          <p:cNvSpPr/>
          <p:nvPr/>
        </p:nvSpPr>
        <p:spPr>
          <a:xfrm>
            <a:off x="4318288" y="3688301"/>
            <a:ext cx="1296144" cy="648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4167E26-5073-4F09-A66F-8854732CEA28}"/>
              </a:ext>
            </a:extLst>
          </p:cNvPr>
          <p:cNvSpPr/>
          <p:nvPr/>
        </p:nvSpPr>
        <p:spPr>
          <a:xfrm>
            <a:off x="5507028" y="3688301"/>
            <a:ext cx="1296144" cy="648072"/>
          </a:xfrm>
          <a:prstGeom prst="ellipse">
            <a:avLst/>
          </a:prstGeom>
          <a:noFill/>
          <a:ln w="38100"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5CBD364-24FA-46CE-B385-F90F15940DED}"/>
              </a:ext>
            </a:extLst>
          </p:cNvPr>
          <p:cNvSpPr/>
          <p:nvPr/>
        </p:nvSpPr>
        <p:spPr>
          <a:xfrm>
            <a:off x="693048" y="5301208"/>
            <a:ext cx="1296144" cy="6480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B.Sc. Medieninformatik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528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-&gt; Was macht man damit ?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-&gt; Aufbau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-&gt; Highlights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-&gt; Fragen !!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197203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 </a:t>
            </a:r>
          </a:p>
        </p:txBody>
      </p:sp>
      <p:sp>
        <p:nvSpPr>
          <p:cNvPr id="18436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" y="2427999"/>
            <a:ext cx="31940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21" y="2411413"/>
            <a:ext cx="2910479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2700"/>
            <a:ext cx="31686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868863"/>
            <a:ext cx="320516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09" y="-2690"/>
            <a:ext cx="2910479" cy="241410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93" y="2411412"/>
            <a:ext cx="3070427" cy="24479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72" y="4833937"/>
            <a:ext cx="2857500" cy="20383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08" y="4843005"/>
            <a:ext cx="3108692" cy="22175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2139" y="-2690"/>
            <a:ext cx="3128170" cy="244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Mobilitätsfenster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MAIT-Einführung 2006 M. Dahm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544638"/>
            <a:ext cx="8963025" cy="505777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528F809-72A7-4DCB-80EB-0AE10B76BABB}"/>
              </a:ext>
            </a:extLst>
          </p:cNvPr>
          <p:cNvSpPr/>
          <p:nvPr/>
        </p:nvSpPr>
        <p:spPr>
          <a:xfrm>
            <a:off x="611912" y="4725144"/>
            <a:ext cx="7560488" cy="648072"/>
          </a:xfrm>
          <a:prstGeom prst="ellipse">
            <a:avLst/>
          </a:prstGeom>
          <a:noFill/>
          <a:ln w="38100"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253AF8-FBA6-441C-866F-18734AFDAFA3}"/>
              </a:ext>
            </a:extLst>
          </p:cNvPr>
          <p:cNvSpPr/>
          <p:nvPr/>
        </p:nvSpPr>
        <p:spPr>
          <a:xfrm>
            <a:off x="609660" y="5257800"/>
            <a:ext cx="1575440" cy="648072"/>
          </a:xfrm>
          <a:prstGeom prst="ellipse">
            <a:avLst/>
          </a:prstGeom>
          <a:noFill/>
          <a:ln w="38100"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E997D06-3506-411E-8788-221126B4ACDA}"/>
              </a:ext>
            </a:extLst>
          </p:cNvPr>
          <p:cNvSpPr/>
          <p:nvPr/>
        </p:nvSpPr>
        <p:spPr>
          <a:xfrm>
            <a:off x="1943100" y="5257800"/>
            <a:ext cx="2484884" cy="648072"/>
          </a:xfrm>
          <a:prstGeom prst="ellipse">
            <a:avLst/>
          </a:prstGeom>
          <a:noFill/>
          <a:ln w="38100"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DC7050E-CAF7-4ECB-8E1F-7A0CB32D8322}"/>
              </a:ext>
            </a:extLst>
          </p:cNvPr>
          <p:cNvSpPr/>
          <p:nvPr/>
        </p:nvSpPr>
        <p:spPr>
          <a:xfrm>
            <a:off x="4283968" y="5265792"/>
            <a:ext cx="3888432" cy="648072"/>
          </a:xfrm>
          <a:prstGeom prst="ellipse">
            <a:avLst/>
          </a:prstGeom>
          <a:noFill/>
          <a:ln w="38100">
            <a:solidFill>
              <a:srgbClr val="33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40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HSD Sans" panose="020B0500020200000000" pitchFamily="34" charset="0"/>
              </a:rPr>
              <a:t>Mobilitäts-Fenster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b="1" dirty="0"/>
              <a:t>6. Semester : Externes Semester</a:t>
            </a:r>
          </a:p>
          <a:p>
            <a:pPr marL="0" indent="0">
              <a:buNone/>
              <a:defRPr/>
            </a:pPr>
            <a:r>
              <a:rPr lang="de-DE" sz="2400" dirty="0"/>
              <a:t>	Praxissemester</a:t>
            </a:r>
          </a:p>
          <a:p>
            <a:pPr marL="0" indent="0">
              <a:buNone/>
              <a:defRPr/>
            </a:pPr>
            <a:r>
              <a:rPr lang="de-DE" sz="2400" dirty="0"/>
              <a:t>    oder</a:t>
            </a:r>
          </a:p>
          <a:p>
            <a:pPr marL="0" indent="0">
              <a:buNone/>
              <a:defRPr/>
            </a:pPr>
            <a:r>
              <a:rPr lang="de-DE" sz="2400" dirty="0"/>
              <a:t>	Auslandsstudiensemester</a:t>
            </a:r>
          </a:p>
          <a:p>
            <a:pPr marL="0" indent="0"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b="1" dirty="0"/>
              <a:t>7. Semester: Bachelorarbeit, </a:t>
            </a:r>
            <a:r>
              <a:rPr lang="de-DE" b="1" dirty="0" err="1"/>
              <a:t>wissV</a:t>
            </a:r>
            <a:r>
              <a:rPr lang="de-DE" b="1" dirty="0"/>
              <a:t>, </a:t>
            </a:r>
            <a:r>
              <a:rPr lang="de-DE" b="1" dirty="0" err="1"/>
              <a:t>indivV</a:t>
            </a:r>
            <a:endParaRPr lang="de-DE" b="1" dirty="0"/>
          </a:p>
          <a:p>
            <a:pPr marL="0" indent="0">
              <a:buNone/>
              <a:defRPr/>
            </a:pPr>
            <a:r>
              <a:rPr lang="de-DE" sz="2400" dirty="0"/>
              <a:t>	</a:t>
            </a:r>
          </a:p>
          <a:p>
            <a:pPr marL="0" indent="0">
              <a:buNone/>
              <a:defRPr/>
            </a:pPr>
            <a:r>
              <a:rPr lang="de-DE" sz="2400" dirty="0"/>
              <a:t>-&gt; Möglichkeit, für 1 Jahr mobil, d.h. außerhalb der </a:t>
            </a:r>
          </a:p>
          <a:p>
            <a:pPr marL="0" indent="0">
              <a:buNone/>
              <a:defRPr/>
            </a:pPr>
            <a:r>
              <a:rPr lang="de-DE" sz="2400" dirty="0"/>
              <a:t>    Hochschule Düsseldorf das Studium abzuschließen</a:t>
            </a:r>
          </a:p>
        </p:txBody>
      </p:sp>
      <p:sp>
        <p:nvSpPr>
          <p:cNvPr id="20485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1366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HSD Sans" panose="020B0500020200000000" pitchFamily="34" charset="0"/>
              </a:rPr>
              <a:t>Externes Semester </a:t>
            </a:r>
            <a:br>
              <a:rPr lang="de-DE" altLang="de-DE" dirty="0">
                <a:latin typeface="HSD Sans" panose="020B0500020200000000" pitchFamily="34" charset="0"/>
              </a:rPr>
            </a:br>
            <a:r>
              <a:rPr lang="de-DE" altLang="de-DE" sz="3200" dirty="0">
                <a:latin typeface="HSD Sans" panose="020B0500020200000000" pitchFamily="34" charset="0"/>
              </a:rPr>
              <a:t>(6. Semester)</a:t>
            </a:r>
            <a:endParaRPr lang="de-DE" altLang="de-DE" dirty="0">
              <a:latin typeface="HSD Sans" panose="020B05000202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" y="1569691"/>
            <a:ext cx="9659416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b="1" dirty="0"/>
              <a:t>Praxissemester: </a:t>
            </a:r>
          </a:p>
          <a:p>
            <a:pPr marL="0" indent="0">
              <a:buFontTx/>
              <a:buNone/>
              <a:defRPr/>
            </a:pPr>
            <a:r>
              <a:rPr lang="de-DE" b="1" dirty="0"/>
              <a:t>	Erfahrungen in der Arbeitswelt </a:t>
            </a:r>
          </a:p>
          <a:p>
            <a:pPr marL="0" indent="0">
              <a:buFontTx/>
              <a:buNone/>
              <a:defRPr/>
            </a:pPr>
            <a:r>
              <a:rPr lang="de-DE" sz="2400" dirty="0"/>
              <a:t>	viele Firmen suchen Praktikanten</a:t>
            </a:r>
          </a:p>
          <a:p>
            <a:pPr marL="0" indent="0">
              <a:buFontTx/>
              <a:buNone/>
              <a:defRPr/>
            </a:pPr>
            <a:r>
              <a:rPr lang="de-DE" b="1" dirty="0"/>
              <a:t>Auslandsstudiensemester: </a:t>
            </a:r>
          </a:p>
          <a:p>
            <a:pPr marL="0" indent="0">
              <a:buFontTx/>
              <a:buNone/>
              <a:defRPr/>
            </a:pPr>
            <a:r>
              <a:rPr lang="de-DE" b="1" dirty="0"/>
              <a:t>	Studieren im Ausland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sz="2400" dirty="0"/>
              <a:t>einfache Möglichkeit, ohne Zeitverlust</a:t>
            </a:r>
          </a:p>
          <a:p>
            <a:pPr marL="0" indent="0">
              <a:buNone/>
              <a:defRPr/>
            </a:pPr>
            <a:r>
              <a:rPr lang="de-DE" sz="2400" dirty="0"/>
              <a:t>	Unterstützung durch International Office</a:t>
            </a:r>
          </a:p>
          <a:p>
            <a:pPr marL="0" indent="0">
              <a:buNone/>
              <a:defRPr/>
            </a:pPr>
            <a:endParaRPr lang="de-DE" sz="2400" dirty="0"/>
          </a:p>
          <a:p>
            <a:pPr marL="0" indent="0">
              <a:buNone/>
              <a:defRPr/>
            </a:pPr>
            <a:r>
              <a:rPr lang="de-DE" dirty="0"/>
              <a:t>Anschluss an das 7. Semester möglich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sz="2400" dirty="0"/>
              <a:t>Möglichkeit, 1 Jahr extern zu arbeiten und zu studieren</a:t>
            </a:r>
            <a:endParaRPr lang="de-DE" dirty="0"/>
          </a:p>
        </p:txBody>
      </p:sp>
      <p:sp>
        <p:nvSpPr>
          <p:cNvPr id="19461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HSD Sans" panose="020B0500020200000000" pitchFamily="34" charset="0"/>
              </a:rPr>
              <a:t>Abschluss </a:t>
            </a:r>
            <a:r>
              <a:rPr lang="de-DE" altLang="de-DE" sz="3200" dirty="0">
                <a:latin typeface="HSD Sans" panose="020B0500020200000000" pitchFamily="34" charset="0"/>
              </a:rPr>
              <a:t>(7. Semester)</a:t>
            </a:r>
            <a:endParaRPr lang="de-DE" altLang="de-DE" dirty="0">
              <a:latin typeface="HSD Sans" panose="020B05000202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b="1" dirty="0"/>
              <a:t>Individuelle Vertiefung</a:t>
            </a:r>
          </a:p>
          <a:p>
            <a:pPr marL="0" indent="0">
              <a:buNone/>
              <a:defRPr/>
            </a:pPr>
            <a:r>
              <a:rPr lang="de-DE" sz="2400" dirty="0"/>
              <a:t>	selbst gewähltes Thema </a:t>
            </a:r>
          </a:p>
          <a:p>
            <a:pPr marL="0" indent="0">
              <a:buNone/>
              <a:defRPr/>
            </a:pPr>
            <a:r>
              <a:rPr lang="de-DE" sz="2400" dirty="0"/>
              <a:t>	aus dem gesamten Angebot der Hochschule Düsseldorf</a:t>
            </a: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b="1" dirty="0"/>
              <a:t>Wissenschaftliche Vertiefung </a:t>
            </a:r>
          </a:p>
          <a:p>
            <a:pPr marL="0" indent="0">
              <a:buNone/>
              <a:defRPr/>
            </a:pPr>
            <a:r>
              <a:rPr lang="de-DE" sz="2400" dirty="0"/>
              <a:t>	selbst gewähltes Thema </a:t>
            </a:r>
          </a:p>
          <a:p>
            <a:pPr marL="0" indent="0">
              <a:buNone/>
              <a:defRPr/>
            </a:pPr>
            <a:r>
              <a:rPr lang="de-DE" sz="2400" dirty="0"/>
              <a:t>	einarbeiten, recherchieren, reflektieren</a:t>
            </a: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b="1" dirty="0"/>
              <a:t>Bachelorarbeit </a:t>
            </a:r>
          </a:p>
          <a:p>
            <a:pPr marL="0" indent="0">
              <a:buNone/>
              <a:defRPr/>
            </a:pPr>
            <a:r>
              <a:rPr lang="de-DE" sz="2400" dirty="0"/>
              <a:t>	auf allen erworbenen Kenntnissen aufbauen </a:t>
            </a:r>
          </a:p>
          <a:p>
            <a:pPr marL="0" indent="0">
              <a:buNone/>
              <a:defRPr/>
            </a:pPr>
            <a:r>
              <a:rPr lang="de-DE" sz="2400" dirty="0"/>
              <a:t>	eigene Schwerpunkte und Kenntnisse</a:t>
            </a:r>
          </a:p>
          <a:p>
            <a:pPr marL="0" indent="0">
              <a:buNone/>
              <a:defRPr/>
            </a:pPr>
            <a:r>
              <a:rPr lang="de-DE" sz="2400" dirty="0"/>
              <a:t>	Berufseignung nachweisen</a:t>
            </a:r>
          </a:p>
        </p:txBody>
      </p:sp>
      <p:sp>
        <p:nvSpPr>
          <p:cNvPr id="20485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HSD Sans" panose="020B0500020200000000" pitchFamily="34" charset="0"/>
              </a:rPr>
              <a:t>DozentInnen</a:t>
            </a:r>
            <a:r>
              <a:rPr lang="de-DE" dirty="0">
                <a:latin typeface="HSD Sans" panose="020B0500020200000000" pitchFamily="34" charset="0"/>
              </a:rPr>
              <a:t> und BetreuerInnen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39863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594326" y="0"/>
            <a:ext cx="671355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kern="0" dirty="0"/>
              <a:t>Lambert				</a:t>
            </a:r>
            <a:r>
              <a:rPr lang="de-DE" altLang="de-DE" sz="2000" kern="0" dirty="0"/>
              <a:t> 		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  Wiss. MA	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de-DE" altLang="de-DE" sz="2000" kern="0" dirty="0"/>
              <a:t>  Pools, Praktika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kern="0" dirty="0"/>
              <a:t>Dahm				</a:t>
            </a:r>
            <a:endParaRPr lang="de-DE" altLang="de-DE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  Software, Ergonomie 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  Studiendekan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kern="0" dirty="0"/>
              <a:t>Dörries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  Mathematik, Physik 			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altLang="de-DE" sz="2000" kern="0" dirty="0"/>
              <a:t>  Rechnernetze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kern="0" dirty="0"/>
              <a:t>Geiger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  Formale Modelle &amp; Alg.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  </a:t>
            </a:r>
            <a:r>
              <a:rPr lang="de-DE" altLang="de-DE" sz="2000" kern="0" dirty="0" err="1"/>
              <a:t>Augmented</a:t>
            </a:r>
            <a:r>
              <a:rPr lang="de-DE" altLang="de-DE" sz="2000" kern="0" dirty="0"/>
              <a:t> Reality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kern="0" dirty="0"/>
              <a:t>Schmidt</a:t>
            </a:r>
            <a:endParaRPr lang="de-DE" altLang="de-DE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  IT-Sicherheit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  Mathe,  Rechnerarchitektur		</a:t>
            </a:r>
          </a:p>
        </p:txBody>
      </p:sp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13" y="754063"/>
            <a:ext cx="1213355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945" y="2348880"/>
            <a:ext cx="1216357" cy="1414676"/>
          </a:xfrm>
          <a:prstGeom prst="rect">
            <a:avLst/>
          </a:prstGeom>
        </p:spPr>
      </p:pic>
      <p:pic>
        <p:nvPicPr>
          <p:cNvPr id="307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3" y="2676381"/>
            <a:ext cx="1235075" cy="13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25863"/>
            <a:ext cx="1196975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" y="3990839"/>
            <a:ext cx="1241425" cy="12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" y="36369"/>
            <a:ext cx="1241425" cy="122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00650"/>
            <a:ext cx="11969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" y="1258283"/>
            <a:ext cx="1274763" cy="14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5" y="37833"/>
            <a:ext cx="1262063" cy="122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6" y="1253488"/>
            <a:ext cx="1262000" cy="141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" y="2673211"/>
            <a:ext cx="1284288" cy="133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99991"/>
            <a:ext cx="12319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5200650"/>
            <a:ext cx="12255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8" y="3997968"/>
            <a:ext cx="1278224" cy="124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70813" y="2348880"/>
            <a:ext cx="1208949" cy="1425287"/>
          </a:xfrm>
          <a:prstGeom prst="rect">
            <a:avLst/>
          </a:prstGeom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143341" y="36368"/>
            <a:ext cx="295232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de-DE" altLang="de-DE" sz="2800" kern="0" dirty="0"/>
              <a:t>Rose</a:t>
            </a:r>
            <a:endParaRPr lang="de-DE" altLang="de-DE" sz="24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 Wiss. MA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de-DE" altLang="de-DE" sz="2000" kern="0" dirty="0"/>
              <a:t> Praktika, Übungen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400" kern="0" dirty="0"/>
              <a:t>Antes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Wiss. MA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de-DE" altLang="de-DE" sz="2000" kern="0" dirty="0"/>
              <a:t>Professionell Studieren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kern="0" dirty="0"/>
              <a:t>Schwab-Trapp</a:t>
            </a:r>
            <a:endParaRPr lang="de-DE" altLang="de-DE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Mediengestaltung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Kommunikation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kern="0" dirty="0"/>
              <a:t>Rakow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Datenbanken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E-Business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kern="0" dirty="0"/>
              <a:t>Mostafawy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Computergrafik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kern="0" dirty="0"/>
              <a:t>Vertrauensdozent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3674" y="5253038"/>
            <a:ext cx="1251127" cy="1294483"/>
          </a:xfrm>
          <a:prstGeom prst="rect">
            <a:avLst/>
          </a:prstGeom>
        </p:spPr>
      </p:pic>
      <p:pic>
        <p:nvPicPr>
          <p:cNvPr id="1026" name="Picture 2" descr="http://medien.web.fh-duesseldorf.de:80/personen/schmidt/PublishingImages/Prof.%20Schmidt.jpg?width=34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31606"/>
            <a:ext cx="1247464" cy="13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44E33D-AF62-4D6B-8CE3-45F6AEBF54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77212" y="-36369"/>
            <a:ext cx="1256604" cy="12474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CD61F82-AAB3-47BC-8BF3-EA567AD8930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65043" y="12163"/>
            <a:ext cx="1208949" cy="1639394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66889" y="1227232"/>
            <a:ext cx="1216358" cy="11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Studiums-Ablauf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1557264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Der Weg hin zum Bachelor</a:t>
            </a:r>
          </a:p>
        </p:txBody>
      </p:sp>
      <p:sp>
        <p:nvSpPr>
          <p:cNvPr id="5" name="Eingekerbter Richtungspfeil 4"/>
          <p:cNvSpPr/>
          <p:nvPr/>
        </p:nvSpPr>
        <p:spPr>
          <a:xfrm>
            <a:off x="2361949" y="3356992"/>
            <a:ext cx="1885174" cy="1019175"/>
          </a:xfrm>
          <a:prstGeom prst="chevron">
            <a:avLst>
              <a:gd name="adj" fmla="val 1355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Klausur</a:t>
            </a:r>
          </a:p>
          <a:p>
            <a:pPr algn="ctr"/>
            <a:r>
              <a:rPr lang="de-DE" sz="2400" b="1" dirty="0">
                <a:solidFill>
                  <a:srgbClr val="002060"/>
                </a:solidFill>
              </a:rPr>
              <a:t>OOP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980947" y="3861816"/>
            <a:ext cx="381001" cy="47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4217355" y="3900912"/>
            <a:ext cx="49026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ingekerbter Richtungspfeil 10"/>
          <p:cNvSpPr/>
          <p:nvPr/>
        </p:nvSpPr>
        <p:spPr>
          <a:xfrm>
            <a:off x="4605076" y="3356992"/>
            <a:ext cx="2526719" cy="1019175"/>
          </a:xfrm>
          <a:prstGeom prst="chevron">
            <a:avLst>
              <a:gd name="adj" fmla="val 13551"/>
            </a:avLst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rgbClr val="002060"/>
                </a:solidFill>
              </a:rPr>
              <a:t>Bachelor</a:t>
            </a:r>
            <a:endParaRPr lang="de-DE" sz="2800" b="1" dirty="0">
              <a:solidFill>
                <a:srgbClr val="002060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2388053" y="4569883"/>
            <a:ext cx="1859069" cy="1019175"/>
          </a:xfrm>
          <a:prstGeom prst="chevron">
            <a:avLst>
              <a:gd name="adj" fmla="val 1355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Mündlich</a:t>
            </a:r>
            <a:endParaRPr lang="de-DE" sz="3000" b="1" dirty="0">
              <a:solidFill>
                <a:srgbClr val="002060"/>
              </a:solidFill>
            </a:endParaRPr>
          </a:p>
          <a:p>
            <a:pPr algn="ctr"/>
            <a:r>
              <a:rPr lang="de-DE" sz="3000" b="1" dirty="0">
                <a:solidFill>
                  <a:srgbClr val="002060"/>
                </a:solidFill>
              </a:rPr>
              <a:t>XYZ</a:t>
            </a:r>
            <a:endParaRPr lang="de-DE" sz="2400" b="1" dirty="0">
              <a:solidFill>
                <a:srgbClr val="00206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4217355" y="4477370"/>
            <a:ext cx="490264" cy="6364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ingekerbter Richtungspfeil 15"/>
          <p:cNvSpPr/>
          <p:nvPr/>
        </p:nvSpPr>
        <p:spPr>
          <a:xfrm>
            <a:off x="2388053" y="2194109"/>
            <a:ext cx="1859069" cy="1019175"/>
          </a:xfrm>
          <a:prstGeom prst="chevron">
            <a:avLst>
              <a:gd name="adj" fmla="val 1355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Referat</a:t>
            </a:r>
          </a:p>
          <a:p>
            <a:pPr algn="ctr"/>
            <a:r>
              <a:rPr lang="de-DE" sz="2400" b="1" dirty="0">
                <a:solidFill>
                  <a:srgbClr val="002060"/>
                </a:solidFill>
              </a:rPr>
              <a:t>ABC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4217355" y="2675280"/>
            <a:ext cx="490264" cy="6191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081560" y="2679533"/>
            <a:ext cx="381001" cy="47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2111466" y="5064405"/>
            <a:ext cx="381001" cy="47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Planen Sie Ihr Studium!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Sie können alles in Regelstudienzeit schaffen</a:t>
            </a:r>
          </a:p>
          <a:p>
            <a:pPr marL="0" indent="0">
              <a:buNone/>
            </a:pPr>
            <a:r>
              <a:rPr lang="de-DE" dirty="0"/>
              <a:t>		Sie </a:t>
            </a:r>
            <a:r>
              <a:rPr lang="de-DE" b="1" dirty="0"/>
              <a:t>müssen </a:t>
            </a:r>
            <a:r>
              <a:rPr lang="de-DE" dirty="0"/>
              <a:t>aber </a:t>
            </a:r>
            <a:r>
              <a:rPr lang="de-DE" b="1" dirty="0"/>
              <a:t>nicht</a:t>
            </a:r>
          </a:p>
          <a:p>
            <a:pPr marL="0" indent="0">
              <a:buNone/>
            </a:pPr>
            <a:r>
              <a:rPr lang="de-DE" dirty="0"/>
              <a:t>Machen Sie, was Sie wollen</a:t>
            </a:r>
          </a:p>
          <a:p>
            <a:pPr marL="0" indent="0">
              <a:buNone/>
            </a:pPr>
            <a:r>
              <a:rPr lang="de-DE" dirty="0"/>
              <a:t>Aber:	</a:t>
            </a:r>
            <a:r>
              <a:rPr lang="de-DE" b="1" dirty="0"/>
              <a:t>Überlegen Sie, was Sie wollen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dirty="0"/>
              <a:t>Wir helfen Ihnen dabei, wenn Sie wollen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Versuche möglich solange bis Sie bestehen</a:t>
            </a:r>
          </a:p>
          <a:p>
            <a:pPr marL="0" indent="0">
              <a:buNone/>
            </a:pPr>
            <a:r>
              <a:rPr lang="de-DE" dirty="0"/>
              <a:t>	Aber: Jeder Versuch kostet </a:t>
            </a:r>
          </a:p>
          <a:p>
            <a:pPr marL="0" indent="0">
              <a:buNone/>
            </a:pPr>
            <a:r>
              <a:rPr lang="de-DE" dirty="0"/>
              <a:t>			min. ½ </a:t>
            </a:r>
            <a:r>
              <a:rPr lang="de-DE" b="1" dirty="0"/>
              <a:t>Lebensjahr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2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Bevor Sie fragen: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</a:t>
            </a:r>
            <a:r>
              <a:rPr lang="de-DE" b="1" dirty="0"/>
              <a:t>Folien</a:t>
            </a:r>
            <a:r>
              <a:rPr lang="de-DE" dirty="0"/>
              <a:t> gibt es auf der Webseite</a:t>
            </a:r>
          </a:p>
          <a:p>
            <a:pPr marL="0" indent="0">
              <a:buNone/>
            </a:pPr>
            <a:r>
              <a:rPr lang="de-DE" dirty="0"/>
              <a:t>	des Fachbereichs</a:t>
            </a:r>
          </a:p>
          <a:p>
            <a:pPr marL="0" indent="0">
              <a:buNone/>
            </a:pPr>
            <a:r>
              <a:rPr lang="de-DE" dirty="0"/>
              <a:t>	der Fachschaft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Stellen Sie </a:t>
            </a:r>
            <a:r>
              <a:rPr lang="de-DE" b="1" dirty="0"/>
              <a:t>Fragen</a:t>
            </a:r>
            <a:r>
              <a:rPr lang="de-DE" dirty="0"/>
              <a:t> am besten sofort</a:t>
            </a:r>
          </a:p>
          <a:p>
            <a:pPr marL="0" indent="0">
              <a:buNone/>
            </a:pPr>
            <a:r>
              <a:rPr lang="de-DE" dirty="0"/>
              <a:t>	aber auch gerne im Anschluss</a:t>
            </a:r>
          </a:p>
          <a:p>
            <a:pPr marL="0" indent="0">
              <a:buNone/>
            </a:pPr>
            <a:r>
              <a:rPr lang="de-DE" dirty="0"/>
              <a:t>	und im Verlauf des Semesters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3605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8" y="1229165"/>
            <a:ext cx="7521645" cy="5645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Planen Sie Ihr Studium!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sp>
        <p:nvSpPr>
          <p:cNvPr id="6" name="Textfeld 5"/>
          <p:cNvSpPr txBox="1"/>
          <p:nvPr/>
        </p:nvSpPr>
        <p:spPr>
          <a:xfrm rot="21122440">
            <a:off x="1655676" y="2365976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B050"/>
                </a:solidFill>
              </a:rPr>
              <a:t>„Normaler Verlauf“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87624" y="3268102"/>
            <a:ext cx="768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2020        2021		    2022		      2023</a:t>
            </a:r>
          </a:p>
        </p:txBody>
      </p:sp>
    </p:spTree>
    <p:extLst>
      <p:ext uri="{BB962C8B-B14F-4D97-AF65-F5344CB8AC3E}">
        <p14:creationId xmlns:p14="http://schemas.microsoft.com/office/powerpoint/2010/main" val="3928257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Planen Sie Ihr Studium!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Möglich: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Weniger </a:t>
            </a:r>
          </a:p>
          <a:p>
            <a:pPr marL="0" indent="0">
              <a:buNone/>
            </a:pPr>
            <a:r>
              <a:rPr lang="de-DE" dirty="0"/>
              <a:t>   Aber</a:t>
            </a:r>
          </a:p>
          <a:p>
            <a:pPr marL="0" indent="0">
              <a:buNone/>
            </a:pPr>
            <a:r>
              <a:rPr lang="de-DE" b="1" dirty="0"/>
              <a:t>Länger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Planen Sie!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07" y="1600200"/>
            <a:ext cx="5567338" cy="47156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14080" y="12329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2020	2021		2022		2023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184711" y="377338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2024		2025		2026</a:t>
            </a:r>
          </a:p>
        </p:txBody>
      </p:sp>
      <p:sp>
        <p:nvSpPr>
          <p:cNvPr id="8" name="Textfeld 7"/>
          <p:cNvSpPr txBox="1"/>
          <p:nvPr/>
        </p:nvSpPr>
        <p:spPr>
          <a:xfrm rot="21122440">
            <a:off x="3373042" y="2697813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B050"/>
                </a:solidFill>
              </a:rPr>
              <a:t>„Halbtags-Studium“</a:t>
            </a:r>
          </a:p>
        </p:txBody>
      </p:sp>
    </p:spTree>
    <p:extLst>
      <p:ext uri="{BB962C8B-B14F-4D97-AF65-F5344CB8AC3E}">
        <p14:creationId xmlns:p14="http://schemas.microsoft.com/office/powerpoint/2010/main" val="1994658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Planen Sie Ihr Studium!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Nicht gut </a:t>
            </a:r>
          </a:p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Vorbereitet</a:t>
            </a:r>
          </a:p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-&gt; </a:t>
            </a:r>
          </a:p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Mehrfache </a:t>
            </a:r>
          </a:p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Versuche</a:t>
            </a:r>
          </a:p>
          <a:p>
            <a:pPr marL="0" indent="0">
              <a:buNone/>
            </a:pPr>
            <a:r>
              <a:rPr lang="de-DE" dirty="0"/>
              <a:t>-&gt;</a:t>
            </a:r>
          </a:p>
          <a:p>
            <a:pPr marL="0" indent="0">
              <a:buNone/>
            </a:pPr>
            <a:r>
              <a:rPr lang="de-DE" b="1" dirty="0"/>
              <a:t>Noch Länger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07" y="1600201"/>
            <a:ext cx="4285605" cy="36300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14080" y="12329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2020  2021	  2022	         2023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94706" y="3227357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  2024	    2025	           2026</a:t>
            </a:r>
          </a:p>
        </p:txBody>
      </p:sp>
      <p:sp>
        <p:nvSpPr>
          <p:cNvPr id="8" name="Textfeld 7"/>
          <p:cNvSpPr txBox="1"/>
          <p:nvPr/>
        </p:nvSpPr>
        <p:spPr>
          <a:xfrm rot="21122440">
            <a:off x="2570903" y="2011640"/>
            <a:ext cx="72184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</a:rPr>
              <a:t>Ich habe ja viele Versuche</a:t>
            </a:r>
          </a:p>
          <a:p>
            <a:r>
              <a:rPr lang="de-DE" sz="4400" dirty="0">
                <a:solidFill>
                  <a:srgbClr val="C00000"/>
                </a:solidFill>
              </a:rPr>
              <a:t> </a:t>
            </a:r>
          </a:p>
          <a:p>
            <a:endParaRPr lang="de-DE" sz="4400" dirty="0">
              <a:solidFill>
                <a:srgbClr val="C00000"/>
              </a:solidFill>
            </a:endParaRPr>
          </a:p>
          <a:p>
            <a:r>
              <a:rPr lang="de-DE" sz="4400" dirty="0">
                <a:solidFill>
                  <a:srgbClr val="C00000"/>
                </a:solidFill>
              </a:rPr>
              <a:t>Das nutze ich aus …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07" y="5501897"/>
            <a:ext cx="4285605" cy="36300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094706" y="513256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  2027	    2028	           2029</a:t>
            </a:r>
          </a:p>
        </p:txBody>
      </p:sp>
    </p:spTree>
    <p:extLst>
      <p:ext uri="{BB962C8B-B14F-4D97-AF65-F5344CB8AC3E}">
        <p14:creationId xmlns:p14="http://schemas.microsoft.com/office/powerpoint/2010/main" val="1137722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Kern       Aufbau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Es gibt Kernmodule  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800" dirty="0"/>
              <a:t>(siehe Prüfungsordnung, Anlage 1)</a:t>
            </a:r>
          </a:p>
          <a:p>
            <a:pPr marL="0" indent="0">
              <a:buNone/>
            </a:pPr>
            <a:r>
              <a:rPr lang="de-DE" sz="2800" dirty="0"/>
              <a:t>	z.B.: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Erst, wenn </a:t>
            </a:r>
            <a:r>
              <a:rPr lang="de-DE" b="1" dirty="0"/>
              <a:t>alle </a:t>
            </a:r>
            <a:r>
              <a:rPr lang="de-DE" dirty="0"/>
              <a:t>Kernmodule bestanden sind, </a:t>
            </a:r>
          </a:p>
          <a:p>
            <a:pPr marL="0" indent="0">
              <a:buNone/>
            </a:pPr>
            <a:r>
              <a:rPr lang="de-DE" dirty="0"/>
              <a:t>	dürfen Sie ein Aufbaumodul machen</a:t>
            </a:r>
          </a:p>
          <a:p>
            <a:pPr marL="0" indent="0">
              <a:buNone/>
            </a:pPr>
            <a:r>
              <a:rPr lang="de-DE" dirty="0"/>
              <a:t>	z.B.: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852936"/>
            <a:ext cx="3429000" cy="9334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131825"/>
            <a:ext cx="4343400" cy="47625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860" y="5738275"/>
            <a:ext cx="4267200" cy="581025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3923928" y="708930"/>
            <a:ext cx="432048" cy="36004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652120" y="5013176"/>
            <a:ext cx="1103040" cy="725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656408" y="5678178"/>
            <a:ext cx="1103040" cy="725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129064" y="2836370"/>
            <a:ext cx="711696" cy="442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105215" y="5102639"/>
            <a:ext cx="711696" cy="442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105215" y="5721458"/>
            <a:ext cx="711696" cy="442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129064" y="3251564"/>
            <a:ext cx="711696" cy="442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2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Semester-Ablauf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3365577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HSD Sans" panose="020B0500020200000000" pitchFamily="34" charset="0"/>
              </a:rPr>
              <a:t>Lehr/Lern-Formen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/>
              <a:t>Vorlesungen				</a:t>
            </a:r>
            <a:r>
              <a:rPr lang="de-DE" altLang="de-DE" dirty="0">
                <a:solidFill>
                  <a:srgbClr val="00B050"/>
                </a:solidFill>
              </a:rPr>
              <a:t>-&gt; Nachbereiten</a:t>
            </a:r>
          </a:p>
          <a:p>
            <a:pPr lvl="1"/>
            <a:r>
              <a:rPr lang="de-DE" altLang="de-DE" sz="2400" dirty="0"/>
              <a:t>Vortrag mit Fragen, Beteiligung</a:t>
            </a:r>
            <a:r>
              <a:rPr lang="de-DE" altLang="de-DE" dirty="0"/>
              <a:t>		</a:t>
            </a:r>
            <a:endParaRPr lang="de-DE" altLang="de-DE" dirty="0">
              <a:solidFill>
                <a:srgbClr val="00B050"/>
              </a:solidFill>
            </a:endParaRPr>
          </a:p>
          <a:p>
            <a:pPr lvl="1">
              <a:buFontTx/>
              <a:buNone/>
            </a:pPr>
            <a:endParaRPr lang="de-DE" altLang="de-DE" dirty="0"/>
          </a:p>
          <a:p>
            <a:pPr marL="0" indent="0">
              <a:buNone/>
            </a:pPr>
            <a:r>
              <a:rPr lang="de-DE" altLang="de-DE" dirty="0"/>
              <a:t>Übung, Seminar			</a:t>
            </a:r>
            <a:r>
              <a:rPr lang="de-DE" altLang="de-DE" dirty="0">
                <a:solidFill>
                  <a:srgbClr val="00B050"/>
                </a:solidFill>
              </a:rPr>
              <a:t>-&gt; Vorbereiten</a:t>
            </a:r>
          </a:p>
          <a:p>
            <a:pPr lvl="1"/>
            <a:r>
              <a:rPr lang="de-DE" altLang="de-DE" sz="2400" dirty="0"/>
              <a:t>Umsetzen des </a:t>
            </a:r>
            <a:r>
              <a:rPr lang="de-DE" altLang="de-DE" sz="2400" dirty="0">
                <a:solidFill>
                  <a:srgbClr val="00B050"/>
                </a:solidFill>
              </a:rPr>
              <a:t>Gelernten</a:t>
            </a:r>
          </a:p>
          <a:p>
            <a:pPr lvl="1"/>
            <a:endParaRPr lang="de-DE" altLang="de-DE" dirty="0"/>
          </a:p>
          <a:p>
            <a:pPr marL="0" indent="0">
              <a:buNone/>
            </a:pPr>
            <a:r>
              <a:rPr lang="de-DE" altLang="de-DE" dirty="0"/>
              <a:t>Praktikum					</a:t>
            </a:r>
            <a:r>
              <a:rPr lang="de-DE" altLang="de-DE" dirty="0">
                <a:solidFill>
                  <a:srgbClr val="00B050"/>
                </a:solidFill>
              </a:rPr>
              <a:t>-&gt; Vorbereiten</a:t>
            </a:r>
            <a:endParaRPr lang="de-DE" altLang="de-DE" dirty="0"/>
          </a:p>
          <a:p>
            <a:pPr lvl="1"/>
            <a:r>
              <a:rPr lang="de-DE" altLang="de-DE" sz="2400" dirty="0"/>
              <a:t>Umsetzung, PFLICHT</a:t>
            </a:r>
          </a:p>
          <a:p>
            <a:pPr>
              <a:buFontTx/>
              <a:buNone/>
            </a:pPr>
            <a:endParaRPr lang="de-DE" altLang="de-DE" dirty="0"/>
          </a:p>
        </p:txBody>
      </p:sp>
      <p:sp>
        <p:nvSpPr>
          <p:cNvPr id="27652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30255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Semesterablauf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5282803"/>
            <a:ext cx="7886700" cy="708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700" b="1" dirty="0" err="1">
                <a:solidFill>
                  <a:srgbClr val="0070C0"/>
                </a:solidFill>
              </a:rPr>
              <a:t>DozentIn</a:t>
            </a:r>
            <a:r>
              <a:rPr lang="de-DE" sz="2700" b="1" dirty="0"/>
              <a:t>					</a:t>
            </a:r>
            <a:r>
              <a:rPr lang="de-DE" sz="2700" b="1" dirty="0">
                <a:solidFill>
                  <a:srgbClr val="92D050"/>
                </a:solidFill>
              </a:rPr>
              <a:t>Ihr Anteil</a:t>
            </a:r>
          </a:p>
        </p:txBody>
      </p:sp>
      <p:sp>
        <p:nvSpPr>
          <p:cNvPr id="4" name="Eingekerbter Richtungspfeil 3"/>
          <p:cNvSpPr/>
          <p:nvPr/>
        </p:nvSpPr>
        <p:spPr>
          <a:xfrm>
            <a:off x="192890" y="3257550"/>
            <a:ext cx="2085975" cy="1019175"/>
          </a:xfrm>
          <a:prstGeom prst="chevron">
            <a:avLst>
              <a:gd name="adj" fmla="val 15421"/>
            </a:avLst>
          </a:prstGeom>
          <a:pattFill prst="wdUpDiag">
            <a:fgClr>
              <a:schemeClr val="accent1"/>
            </a:fgClr>
            <a:bgClr>
              <a:srgbClr val="92D05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Vorlesung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Eingekerbter Richtungspfeil 4"/>
          <p:cNvSpPr/>
          <p:nvPr/>
        </p:nvSpPr>
        <p:spPr>
          <a:xfrm>
            <a:off x="4221965" y="3257550"/>
            <a:ext cx="2038350" cy="1019175"/>
          </a:xfrm>
          <a:prstGeom prst="chevron">
            <a:avLst>
              <a:gd name="adj" fmla="val 1355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Praktikum/ Übung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Eingekerbter Richtungspfeil 5"/>
          <p:cNvSpPr/>
          <p:nvPr/>
        </p:nvSpPr>
        <p:spPr>
          <a:xfrm>
            <a:off x="2183615" y="2981325"/>
            <a:ext cx="2038350" cy="1571625"/>
          </a:xfrm>
          <a:prstGeom prst="chevron">
            <a:avLst>
              <a:gd name="adj" fmla="val 1545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Nach-</a:t>
            </a:r>
          </a:p>
          <a:p>
            <a:pPr algn="ctr"/>
            <a:r>
              <a:rPr lang="de-DE" sz="2400" b="1" dirty="0">
                <a:solidFill>
                  <a:schemeClr val="tx1"/>
                </a:solidFill>
              </a:rPr>
              <a:t>Vor-</a:t>
            </a:r>
          </a:p>
          <a:p>
            <a:pPr algn="ctr"/>
            <a:r>
              <a:rPr lang="de-DE" sz="2400" b="1" dirty="0">
                <a:solidFill>
                  <a:schemeClr val="tx1"/>
                </a:solidFill>
              </a:rPr>
              <a:t>Bereiten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7" name="Eingekerbter Richtungspfeil 6"/>
          <p:cNvSpPr/>
          <p:nvPr/>
        </p:nvSpPr>
        <p:spPr>
          <a:xfrm>
            <a:off x="7477125" y="3248025"/>
            <a:ext cx="1666875" cy="1019175"/>
          </a:xfrm>
          <a:prstGeom prst="chevron">
            <a:avLst>
              <a:gd name="adj" fmla="val 13551"/>
            </a:avLst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Prüfung</a:t>
            </a:r>
            <a:endParaRPr lang="de-DE" b="1" dirty="0">
              <a:solidFill>
                <a:srgbClr val="002060"/>
              </a:solidFill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6260315" y="3762375"/>
            <a:ext cx="2000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6336515" y="3757613"/>
            <a:ext cx="0" cy="13906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126215" y="5153025"/>
            <a:ext cx="621030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>
            <a:off x="126215" y="3762375"/>
            <a:ext cx="1" cy="13906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07164" y="3762375"/>
            <a:ext cx="223844" cy="47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2233612" y="3748087"/>
            <a:ext cx="223844" cy="47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4143375" y="3752850"/>
            <a:ext cx="223844" cy="47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6412716" y="3752003"/>
            <a:ext cx="1271588" cy="47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 flipV="1">
            <a:off x="1206117" y="2433637"/>
            <a:ext cx="7016317" cy="4763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8222434" y="2433637"/>
            <a:ext cx="2385" cy="823913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 flipV="1">
            <a:off x="5064316" y="2443162"/>
            <a:ext cx="12509" cy="814388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 flipV="1">
            <a:off x="1212953" y="2433637"/>
            <a:ext cx="12509" cy="814388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ingekerbter Richtungspfeil 55"/>
          <p:cNvSpPr/>
          <p:nvPr/>
        </p:nvSpPr>
        <p:spPr>
          <a:xfrm flipH="1">
            <a:off x="2786674" y="4655938"/>
            <a:ext cx="1947251" cy="971550"/>
          </a:xfrm>
          <a:prstGeom prst="chevron">
            <a:avLst>
              <a:gd name="adj" fmla="val 1355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Tutorium</a:t>
            </a:r>
            <a:endParaRPr lang="de-DE" b="1" dirty="0">
              <a:solidFill>
                <a:schemeClr val="tx1"/>
              </a:solidFill>
            </a:endParaRPr>
          </a:p>
        </p:txBody>
      </p:sp>
      <p:cxnSp>
        <p:nvCxnSpPr>
          <p:cNvPr id="58" name="Gerade Verbindung mit Pfeil 57"/>
          <p:cNvCxnSpPr/>
          <p:nvPr/>
        </p:nvCxnSpPr>
        <p:spPr>
          <a:xfrm flipH="1">
            <a:off x="3609975" y="4397573"/>
            <a:ext cx="19050" cy="440531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nhaltsplatzhalter 2"/>
          <p:cNvSpPr txBox="1">
            <a:spLocks/>
          </p:cNvSpPr>
          <p:nvPr/>
        </p:nvSpPr>
        <p:spPr>
          <a:xfrm>
            <a:off x="285700" y="1712466"/>
            <a:ext cx="7886700" cy="70842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700" b="1" dirty="0"/>
              <a:t>									</a:t>
            </a:r>
            <a:r>
              <a:rPr lang="de-DE" sz="2700" b="1" dirty="0">
                <a:solidFill>
                  <a:srgbClr val="002060"/>
                </a:solidFill>
              </a:rPr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1086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56" grpId="0" animBg="1"/>
      <p:bldP spid="6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Semesterverlauf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9484" y="5058047"/>
            <a:ext cx="8229600" cy="122986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-&gt; Bleiben Sie dran		</a:t>
            </a:r>
          </a:p>
          <a:p>
            <a:pPr marL="0" indent="0">
              <a:buNone/>
            </a:pPr>
            <a:r>
              <a:rPr lang="de-DE" dirty="0"/>
              <a:t>-&gt; Kontinuierlich </a:t>
            </a:r>
            <a:r>
              <a:rPr lang="de-DE" dirty="0">
                <a:solidFill>
                  <a:srgbClr val="00B050"/>
                </a:solidFill>
              </a:rPr>
              <a:t>Arbeiten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dirty="0"/>
              <a:t>-&gt; Weniger </a:t>
            </a:r>
            <a:r>
              <a:rPr lang="de-DE" dirty="0" err="1"/>
              <a:t>Streß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2339752" y="1772816"/>
            <a:ext cx="5805719" cy="3075353"/>
          </a:xfrm>
          <a:custGeom>
            <a:avLst/>
            <a:gdLst>
              <a:gd name="connsiteX0" fmla="*/ 0 w 5661630"/>
              <a:gd name="connsiteY0" fmla="*/ 2985345 h 3017548"/>
              <a:gd name="connsiteX1" fmla="*/ 1898248 w 5661630"/>
              <a:gd name="connsiteY1" fmla="*/ 2800150 h 3017548"/>
              <a:gd name="connsiteX2" fmla="*/ 2997843 w 5661630"/>
              <a:gd name="connsiteY2" fmla="*/ 1353315 h 3017548"/>
              <a:gd name="connsiteX3" fmla="*/ 4027990 w 5661630"/>
              <a:gd name="connsiteY3" fmla="*/ 450489 h 3017548"/>
              <a:gd name="connsiteX4" fmla="*/ 5463251 w 5661630"/>
              <a:gd name="connsiteY4" fmla="*/ 56950 h 3017548"/>
              <a:gd name="connsiteX5" fmla="*/ 5613721 w 5661630"/>
              <a:gd name="connsiteY5" fmla="*/ 10651 h 3017548"/>
              <a:gd name="connsiteX0" fmla="*/ 0 w 5684779"/>
              <a:gd name="connsiteY0" fmla="*/ 3089518 h 3103904"/>
              <a:gd name="connsiteX1" fmla="*/ 1921397 w 5684779"/>
              <a:gd name="connsiteY1" fmla="*/ 2800150 h 3103904"/>
              <a:gd name="connsiteX2" fmla="*/ 3020992 w 5684779"/>
              <a:gd name="connsiteY2" fmla="*/ 1353315 h 3103904"/>
              <a:gd name="connsiteX3" fmla="*/ 4051139 w 5684779"/>
              <a:gd name="connsiteY3" fmla="*/ 450489 h 3103904"/>
              <a:gd name="connsiteX4" fmla="*/ 5486400 w 5684779"/>
              <a:gd name="connsiteY4" fmla="*/ 56950 h 3103904"/>
              <a:gd name="connsiteX5" fmla="*/ 5636870 w 5684779"/>
              <a:gd name="connsiteY5" fmla="*/ 10651 h 3103904"/>
              <a:gd name="connsiteX0" fmla="*/ 0 w 5684779"/>
              <a:gd name="connsiteY0" fmla="*/ 3089518 h 3089518"/>
              <a:gd name="connsiteX1" fmla="*/ 1921397 w 5684779"/>
              <a:gd name="connsiteY1" fmla="*/ 2800150 h 3089518"/>
              <a:gd name="connsiteX2" fmla="*/ 3020992 w 5684779"/>
              <a:gd name="connsiteY2" fmla="*/ 1353315 h 3089518"/>
              <a:gd name="connsiteX3" fmla="*/ 4051139 w 5684779"/>
              <a:gd name="connsiteY3" fmla="*/ 450489 h 3089518"/>
              <a:gd name="connsiteX4" fmla="*/ 5486400 w 5684779"/>
              <a:gd name="connsiteY4" fmla="*/ 56950 h 3089518"/>
              <a:gd name="connsiteX5" fmla="*/ 5636870 w 5684779"/>
              <a:gd name="connsiteY5" fmla="*/ 10651 h 3089518"/>
              <a:gd name="connsiteX0" fmla="*/ 0 w 5684779"/>
              <a:gd name="connsiteY0" fmla="*/ 3089518 h 3089518"/>
              <a:gd name="connsiteX1" fmla="*/ 1967696 w 5684779"/>
              <a:gd name="connsiteY1" fmla="*/ 2557082 h 3089518"/>
              <a:gd name="connsiteX2" fmla="*/ 3020992 w 5684779"/>
              <a:gd name="connsiteY2" fmla="*/ 1353315 h 3089518"/>
              <a:gd name="connsiteX3" fmla="*/ 4051139 w 5684779"/>
              <a:gd name="connsiteY3" fmla="*/ 450489 h 3089518"/>
              <a:gd name="connsiteX4" fmla="*/ 5486400 w 5684779"/>
              <a:gd name="connsiteY4" fmla="*/ 56950 h 3089518"/>
              <a:gd name="connsiteX5" fmla="*/ 5636870 w 5684779"/>
              <a:gd name="connsiteY5" fmla="*/ 10651 h 3089518"/>
              <a:gd name="connsiteX0" fmla="*/ 0 w 5684779"/>
              <a:gd name="connsiteY0" fmla="*/ 3089518 h 3089518"/>
              <a:gd name="connsiteX1" fmla="*/ 2326512 w 5684779"/>
              <a:gd name="connsiteY1" fmla="*/ 2603380 h 3089518"/>
              <a:gd name="connsiteX2" fmla="*/ 3020992 w 5684779"/>
              <a:gd name="connsiteY2" fmla="*/ 1353315 h 3089518"/>
              <a:gd name="connsiteX3" fmla="*/ 4051139 w 5684779"/>
              <a:gd name="connsiteY3" fmla="*/ 450489 h 3089518"/>
              <a:gd name="connsiteX4" fmla="*/ 5486400 w 5684779"/>
              <a:gd name="connsiteY4" fmla="*/ 56950 h 3089518"/>
              <a:gd name="connsiteX5" fmla="*/ 5636870 w 5684779"/>
              <a:gd name="connsiteY5" fmla="*/ 10651 h 3089518"/>
              <a:gd name="connsiteX0" fmla="*/ 0 w 5684779"/>
              <a:gd name="connsiteY0" fmla="*/ 3089518 h 3089518"/>
              <a:gd name="connsiteX1" fmla="*/ 2326512 w 5684779"/>
              <a:gd name="connsiteY1" fmla="*/ 2603380 h 3089518"/>
              <a:gd name="connsiteX2" fmla="*/ 3252485 w 5684779"/>
              <a:gd name="connsiteY2" fmla="*/ 1110247 h 3089518"/>
              <a:gd name="connsiteX3" fmla="*/ 4051139 w 5684779"/>
              <a:gd name="connsiteY3" fmla="*/ 450489 h 3089518"/>
              <a:gd name="connsiteX4" fmla="*/ 5486400 w 5684779"/>
              <a:gd name="connsiteY4" fmla="*/ 56950 h 3089518"/>
              <a:gd name="connsiteX5" fmla="*/ 5636870 w 5684779"/>
              <a:gd name="connsiteY5" fmla="*/ 10651 h 3089518"/>
              <a:gd name="connsiteX0" fmla="*/ 0 w 5805719"/>
              <a:gd name="connsiteY0" fmla="*/ 3075353 h 3075353"/>
              <a:gd name="connsiteX1" fmla="*/ 2326512 w 5805719"/>
              <a:gd name="connsiteY1" fmla="*/ 2589215 h 3075353"/>
              <a:gd name="connsiteX2" fmla="*/ 3252485 w 5805719"/>
              <a:gd name="connsiteY2" fmla="*/ 1096082 h 3075353"/>
              <a:gd name="connsiteX3" fmla="*/ 4051139 w 5805719"/>
              <a:gd name="connsiteY3" fmla="*/ 436324 h 3075353"/>
              <a:gd name="connsiteX4" fmla="*/ 5486400 w 5805719"/>
              <a:gd name="connsiteY4" fmla="*/ 42785 h 3075353"/>
              <a:gd name="connsiteX5" fmla="*/ 5787341 w 5805719"/>
              <a:gd name="connsiteY5" fmla="*/ 19635 h 307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5719" h="3075353">
                <a:moveTo>
                  <a:pt x="0" y="3075353"/>
                </a:moveTo>
                <a:cubicBezTo>
                  <a:pt x="734028" y="3026161"/>
                  <a:pt x="1784431" y="2919093"/>
                  <a:pt x="2326512" y="2589215"/>
                </a:cubicBezTo>
                <a:cubicBezTo>
                  <a:pt x="2868593" y="2259337"/>
                  <a:pt x="2965047" y="1454897"/>
                  <a:pt x="3252485" y="1096082"/>
                </a:cubicBezTo>
                <a:cubicBezTo>
                  <a:pt x="3539923" y="737267"/>
                  <a:pt x="3678820" y="611873"/>
                  <a:pt x="4051139" y="436324"/>
                </a:cubicBezTo>
                <a:cubicBezTo>
                  <a:pt x="4423458" y="260775"/>
                  <a:pt x="5197033" y="112233"/>
                  <a:pt x="5486400" y="42785"/>
                </a:cubicBezTo>
                <a:cubicBezTo>
                  <a:pt x="5775767" y="-26663"/>
                  <a:pt x="5844250" y="6131"/>
                  <a:pt x="5787341" y="19635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>
            <a:stCxn id="5" idx="0"/>
          </p:cNvCxnSpPr>
          <p:nvPr/>
        </p:nvCxnSpPr>
        <p:spPr>
          <a:xfrm>
            <a:off x="2339752" y="4848169"/>
            <a:ext cx="58057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 flipV="1">
            <a:off x="2339752" y="1600200"/>
            <a:ext cx="32495" cy="3247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799019" y="4387556"/>
            <a:ext cx="28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71550" y="164254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7030A0"/>
                </a:solidFill>
              </a:rPr>
              <a:t>Gefühlte   Schwierigkeit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14669" y="200364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Erforderliche   Mitarbeit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41598" y="2385164"/>
            <a:ext cx="381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Ungünstiges   Aufschieben</a:t>
            </a:r>
          </a:p>
        </p:txBody>
      </p:sp>
      <p:sp>
        <p:nvSpPr>
          <p:cNvPr id="16" name="Freihandform 15"/>
          <p:cNvSpPr/>
          <p:nvPr/>
        </p:nvSpPr>
        <p:spPr>
          <a:xfrm>
            <a:off x="2414742" y="1772816"/>
            <a:ext cx="5757658" cy="1879361"/>
          </a:xfrm>
          <a:custGeom>
            <a:avLst/>
            <a:gdLst>
              <a:gd name="connsiteX0" fmla="*/ 0 w 5661630"/>
              <a:gd name="connsiteY0" fmla="*/ 2985345 h 3017548"/>
              <a:gd name="connsiteX1" fmla="*/ 1898248 w 5661630"/>
              <a:gd name="connsiteY1" fmla="*/ 2800150 h 3017548"/>
              <a:gd name="connsiteX2" fmla="*/ 2997843 w 5661630"/>
              <a:gd name="connsiteY2" fmla="*/ 1353315 h 3017548"/>
              <a:gd name="connsiteX3" fmla="*/ 4027990 w 5661630"/>
              <a:gd name="connsiteY3" fmla="*/ 450489 h 3017548"/>
              <a:gd name="connsiteX4" fmla="*/ 5463251 w 5661630"/>
              <a:gd name="connsiteY4" fmla="*/ 56950 h 3017548"/>
              <a:gd name="connsiteX5" fmla="*/ 5613721 w 5661630"/>
              <a:gd name="connsiteY5" fmla="*/ 10651 h 3017548"/>
              <a:gd name="connsiteX0" fmla="*/ 0 w 5684779"/>
              <a:gd name="connsiteY0" fmla="*/ 3089518 h 3103904"/>
              <a:gd name="connsiteX1" fmla="*/ 1921397 w 5684779"/>
              <a:gd name="connsiteY1" fmla="*/ 2800150 h 3103904"/>
              <a:gd name="connsiteX2" fmla="*/ 3020992 w 5684779"/>
              <a:gd name="connsiteY2" fmla="*/ 1353315 h 3103904"/>
              <a:gd name="connsiteX3" fmla="*/ 4051139 w 5684779"/>
              <a:gd name="connsiteY3" fmla="*/ 450489 h 3103904"/>
              <a:gd name="connsiteX4" fmla="*/ 5486400 w 5684779"/>
              <a:gd name="connsiteY4" fmla="*/ 56950 h 3103904"/>
              <a:gd name="connsiteX5" fmla="*/ 5636870 w 5684779"/>
              <a:gd name="connsiteY5" fmla="*/ 10651 h 3103904"/>
              <a:gd name="connsiteX0" fmla="*/ 0 w 5684779"/>
              <a:gd name="connsiteY0" fmla="*/ 3089518 h 3089518"/>
              <a:gd name="connsiteX1" fmla="*/ 1921397 w 5684779"/>
              <a:gd name="connsiteY1" fmla="*/ 2800150 h 3089518"/>
              <a:gd name="connsiteX2" fmla="*/ 3020992 w 5684779"/>
              <a:gd name="connsiteY2" fmla="*/ 1353315 h 3089518"/>
              <a:gd name="connsiteX3" fmla="*/ 4051139 w 5684779"/>
              <a:gd name="connsiteY3" fmla="*/ 450489 h 3089518"/>
              <a:gd name="connsiteX4" fmla="*/ 5486400 w 5684779"/>
              <a:gd name="connsiteY4" fmla="*/ 56950 h 3089518"/>
              <a:gd name="connsiteX5" fmla="*/ 5636870 w 5684779"/>
              <a:gd name="connsiteY5" fmla="*/ 10651 h 3089518"/>
              <a:gd name="connsiteX0" fmla="*/ 0 w 5684779"/>
              <a:gd name="connsiteY0" fmla="*/ 3089518 h 3089518"/>
              <a:gd name="connsiteX1" fmla="*/ 1967696 w 5684779"/>
              <a:gd name="connsiteY1" fmla="*/ 2557082 h 3089518"/>
              <a:gd name="connsiteX2" fmla="*/ 3020992 w 5684779"/>
              <a:gd name="connsiteY2" fmla="*/ 1353315 h 3089518"/>
              <a:gd name="connsiteX3" fmla="*/ 4051139 w 5684779"/>
              <a:gd name="connsiteY3" fmla="*/ 450489 h 3089518"/>
              <a:gd name="connsiteX4" fmla="*/ 5486400 w 5684779"/>
              <a:gd name="connsiteY4" fmla="*/ 56950 h 3089518"/>
              <a:gd name="connsiteX5" fmla="*/ 5636870 w 5684779"/>
              <a:gd name="connsiteY5" fmla="*/ 10651 h 3089518"/>
              <a:gd name="connsiteX0" fmla="*/ 0 w 5684779"/>
              <a:gd name="connsiteY0" fmla="*/ 3089518 h 3089518"/>
              <a:gd name="connsiteX1" fmla="*/ 2326512 w 5684779"/>
              <a:gd name="connsiteY1" fmla="*/ 2603380 h 3089518"/>
              <a:gd name="connsiteX2" fmla="*/ 3020992 w 5684779"/>
              <a:gd name="connsiteY2" fmla="*/ 1353315 h 3089518"/>
              <a:gd name="connsiteX3" fmla="*/ 4051139 w 5684779"/>
              <a:gd name="connsiteY3" fmla="*/ 450489 h 3089518"/>
              <a:gd name="connsiteX4" fmla="*/ 5486400 w 5684779"/>
              <a:gd name="connsiteY4" fmla="*/ 56950 h 3089518"/>
              <a:gd name="connsiteX5" fmla="*/ 5636870 w 5684779"/>
              <a:gd name="connsiteY5" fmla="*/ 10651 h 3089518"/>
              <a:gd name="connsiteX0" fmla="*/ 0 w 5684779"/>
              <a:gd name="connsiteY0" fmla="*/ 3089518 h 3089518"/>
              <a:gd name="connsiteX1" fmla="*/ 2326512 w 5684779"/>
              <a:gd name="connsiteY1" fmla="*/ 2603380 h 3089518"/>
              <a:gd name="connsiteX2" fmla="*/ 3252485 w 5684779"/>
              <a:gd name="connsiteY2" fmla="*/ 1110247 h 3089518"/>
              <a:gd name="connsiteX3" fmla="*/ 4051139 w 5684779"/>
              <a:gd name="connsiteY3" fmla="*/ 450489 h 3089518"/>
              <a:gd name="connsiteX4" fmla="*/ 5486400 w 5684779"/>
              <a:gd name="connsiteY4" fmla="*/ 56950 h 3089518"/>
              <a:gd name="connsiteX5" fmla="*/ 5636870 w 5684779"/>
              <a:gd name="connsiteY5" fmla="*/ 10651 h 3089518"/>
              <a:gd name="connsiteX0" fmla="*/ 0 w 5805719"/>
              <a:gd name="connsiteY0" fmla="*/ 3075353 h 3075353"/>
              <a:gd name="connsiteX1" fmla="*/ 2326512 w 5805719"/>
              <a:gd name="connsiteY1" fmla="*/ 2589215 h 3075353"/>
              <a:gd name="connsiteX2" fmla="*/ 3252485 w 5805719"/>
              <a:gd name="connsiteY2" fmla="*/ 1096082 h 3075353"/>
              <a:gd name="connsiteX3" fmla="*/ 4051139 w 5805719"/>
              <a:gd name="connsiteY3" fmla="*/ 436324 h 3075353"/>
              <a:gd name="connsiteX4" fmla="*/ 5486400 w 5805719"/>
              <a:gd name="connsiteY4" fmla="*/ 42785 h 3075353"/>
              <a:gd name="connsiteX5" fmla="*/ 5787341 w 5805719"/>
              <a:gd name="connsiteY5" fmla="*/ 19635 h 3075353"/>
              <a:gd name="connsiteX0" fmla="*/ 0 w 5805719"/>
              <a:gd name="connsiteY0" fmla="*/ 3075353 h 3075353"/>
              <a:gd name="connsiteX1" fmla="*/ 2060294 w 5805719"/>
              <a:gd name="connsiteY1" fmla="*/ 2311423 h 3075353"/>
              <a:gd name="connsiteX2" fmla="*/ 3252485 w 5805719"/>
              <a:gd name="connsiteY2" fmla="*/ 1096082 h 3075353"/>
              <a:gd name="connsiteX3" fmla="*/ 4051139 w 5805719"/>
              <a:gd name="connsiteY3" fmla="*/ 436324 h 3075353"/>
              <a:gd name="connsiteX4" fmla="*/ 5486400 w 5805719"/>
              <a:gd name="connsiteY4" fmla="*/ 42785 h 3075353"/>
              <a:gd name="connsiteX5" fmla="*/ 5787341 w 5805719"/>
              <a:gd name="connsiteY5" fmla="*/ 19635 h 3075353"/>
              <a:gd name="connsiteX0" fmla="*/ 0 w 5803514"/>
              <a:gd name="connsiteY0" fmla="*/ 3085616 h 3085616"/>
              <a:gd name="connsiteX1" fmla="*/ 2060294 w 5803514"/>
              <a:gd name="connsiteY1" fmla="*/ 2321686 h 3085616"/>
              <a:gd name="connsiteX2" fmla="*/ 3252485 w 5803514"/>
              <a:gd name="connsiteY2" fmla="*/ 1106345 h 3085616"/>
              <a:gd name="connsiteX3" fmla="*/ 4190036 w 5803514"/>
              <a:gd name="connsiteY3" fmla="*/ 597058 h 3085616"/>
              <a:gd name="connsiteX4" fmla="*/ 5486400 w 5803514"/>
              <a:gd name="connsiteY4" fmla="*/ 53048 h 3085616"/>
              <a:gd name="connsiteX5" fmla="*/ 5787341 w 5803514"/>
              <a:gd name="connsiteY5" fmla="*/ 29898 h 3085616"/>
              <a:gd name="connsiteX0" fmla="*/ 0 w 5803514"/>
              <a:gd name="connsiteY0" fmla="*/ 3085616 h 3085616"/>
              <a:gd name="connsiteX1" fmla="*/ 2060294 w 5803514"/>
              <a:gd name="connsiteY1" fmla="*/ 2321686 h 3085616"/>
              <a:gd name="connsiteX2" fmla="*/ 3067290 w 5803514"/>
              <a:gd name="connsiteY2" fmla="*/ 1465160 h 3085616"/>
              <a:gd name="connsiteX3" fmla="*/ 4190036 w 5803514"/>
              <a:gd name="connsiteY3" fmla="*/ 597058 h 3085616"/>
              <a:gd name="connsiteX4" fmla="*/ 5486400 w 5803514"/>
              <a:gd name="connsiteY4" fmla="*/ 53048 h 3085616"/>
              <a:gd name="connsiteX5" fmla="*/ 5787341 w 5803514"/>
              <a:gd name="connsiteY5" fmla="*/ 29898 h 3085616"/>
              <a:gd name="connsiteX0" fmla="*/ 0 w 5791571"/>
              <a:gd name="connsiteY0" fmla="*/ 3078981 h 3078981"/>
              <a:gd name="connsiteX1" fmla="*/ 2060294 w 5791571"/>
              <a:gd name="connsiteY1" fmla="*/ 2315051 h 3078981"/>
              <a:gd name="connsiteX2" fmla="*/ 3067290 w 5791571"/>
              <a:gd name="connsiteY2" fmla="*/ 1458525 h 3078981"/>
              <a:gd name="connsiteX3" fmla="*/ 4190036 w 5791571"/>
              <a:gd name="connsiteY3" fmla="*/ 590423 h 3078981"/>
              <a:gd name="connsiteX4" fmla="*/ 5046562 w 5791571"/>
              <a:gd name="connsiteY4" fmla="*/ 57987 h 3078981"/>
              <a:gd name="connsiteX5" fmla="*/ 5787341 w 5791571"/>
              <a:gd name="connsiteY5" fmla="*/ 23263 h 3078981"/>
              <a:gd name="connsiteX0" fmla="*/ 0 w 5792759"/>
              <a:gd name="connsiteY0" fmla="*/ 3060376 h 3060376"/>
              <a:gd name="connsiteX1" fmla="*/ 2060294 w 5792759"/>
              <a:gd name="connsiteY1" fmla="*/ 2296446 h 3060376"/>
              <a:gd name="connsiteX2" fmla="*/ 3067290 w 5792759"/>
              <a:gd name="connsiteY2" fmla="*/ 1439920 h 3060376"/>
              <a:gd name="connsiteX3" fmla="*/ 4190036 w 5792759"/>
              <a:gd name="connsiteY3" fmla="*/ 571818 h 3060376"/>
              <a:gd name="connsiteX4" fmla="*/ 5173883 w 5792759"/>
              <a:gd name="connsiteY4" fmla="*/ 97256 h 3060376"/>
              <a:gd name="connsiteX5" fmla="*/ 5787341 w 5792759"/>
              <a:gd name="connsiteY5" fmla="*/ 4658 h 3060376"/>
              <a:gd name="connsiteX0" fmla="*/ 0 w 5758035"/>
              <a:gd name="connsiteY0" fmla="*/ 1879759 h 2303309"/>
              <a:gd name="connsiteX1" fmla="*/ 2025570 w 5758035"/>
              <a:gd name="connsiteY1" fmla="*/ 2296446 h 2303309"/>
              <a:gd name="connsiteX2" fmla="*/ 3032566 w 5758035"/>
              <a:gd name="connsiteY2" fmla="*/ 1439920 h 2303309"/>
              <a:gd name="connsiteX3" fmla="*/ 4155312 w 5758035"/>
              <a:gd name="connsiteY3" fmla="*/ 571818 h 2303309"/>
              <a:gd name="connsiteX4" fmla="*/ 5139159 w 5758035"/>
              <a:gd name="connsiteY4" fmla="*/ 97256 h 2303309"/>
              <a:gd name="connsiteX5" fmla="*/ 5752617 w 5758035"/>
              <a:gd name="connsiteY5" fmla="*/ 4658 h 2303309"/>
              <a:gd name="connsiteX0" fmla="*/ 0 w 5758035"/>
              <a:gd name="connsiteY0" fmla="*/ 1879759 h 1879759"/>
              <a:gd name="connsiteX1" fmla="*/ 2187616 w 5758035"/>
              <a:gd name="connsiteY1" fmla="*/ 1613540 h 1879759"/>
              <a:gd name="connsiteX2" fmla="*/ 3032566 w 5758035"/>
              <a:gd name="connsiteY2" fmla="*/ 1439920 h 1879759"/>
              <a:gd name="connsiteX3" fmla="*/ 4155312 w 5758035"/>
              <a:gd name="connsiteY3" fmla="*/ 571818 h 1879759"/>
              <a:gd name="connsiteX4" fmla="*/ 5139159 w 5758035"/>
              <a:gd name="connsiteY4" fmla="*/ 97256 h 1879759"/>
              <a:gd name="connsiteX5" fmla="*/ 5752617 w 5758035"/>
              <a:gd name="connsiteY5" fmla="*/ 4658 h 1879759"/>
              <a:gd name="connsiteX0" fmla="*/ 0 w 5758035"/>
              <a:gd name="connsiteY0" fmla="*/ 1879759 h 1879759"/>
              <a:gd name="connsiteX1" fmla="*/ 2187616 w 5758035"/>
              <a:gd name="connsiteY1" fmla="*/ 1613540 h 1879759"/>
              <a:gd name="connsiteX2" fmla="*/ 3588150 w 5758035"/>
              <a:gd name="connsiteY2" fmla="*/ 1138979 h 1879759"/>
              <a:gd name="connsiteX3" fmla="*/ 4155312 w 5758035"/>
              <a:gd name="connsiteY3" fmla="*/ 571818 h 1879759"/>
              <a:gd name="connsiteX4" fmla="*/ 5139159 w 5758035"/>
              <a:gd name="connsiteY4" fmla="*/ 97256 h 1879759"/>
              <a:gd name="connsiteX5" fmla="*/ 5752617 w 5758035"/>
              <a:gd name="connsiteY5" fmla="*/ 4658 h 1879759"/>
              <a:gd name="connsiteX0" fmla="*/ 0 w 5757658"/>
              <a:gd name="connsiteY0" fmla="*/ 1879361 h 1879361"/>
              <a:gd name="connsiteX1" fmla="*/ 2187616 w 5757658"/>
              <a:gd name="connsiteY1" fmla="*/ 1613142 h 1879361"/>
              <a:gd name="connsiteX2" fmla="*/ 3588150 w 5757658"/>
              <a:gd name="connsiteY2" fmla="*/ 1138581 h 1879361"/>
              <a:gd name="connsiteX3" fmla="*/ 4363657 w 5757658"/>
              <a:gd name="connsiteY3" fmla="*/ 548271 h 1879361"/>
              <a:gd name="connsiteX4" fmla="*/ 5139159 w 5757658"/>
              <a:gd name="connsiteY4" fmla="*/ 96858 h 1879361"/>
              <a:gd name="connsiteX5" fmla="*/ 5752617 w 5757658"/>
              <a:gd name="connsiteY5" fmla="*/ 4260 h 1879361"/>
              <a:gd name="connsiteX0" fmla="*/ 0 w 5757658"/>
              <a:gd name="connsiteY0" fmla="*/ 1879361 h 1879361"/>
              <a:gd name="connsiteX1" fmla="*/ 2187616 w 5757658"/>
              <a:gd name="connsiteY1" fmla="*/ 1613142 h 1879361"/>
              <a:gd name="connsiteX2" fmla="*/ 3576575 w 5757658"/>
              <a:gd name="connsiteY2" fmla="*/ 1092283 h 1879361"/>
              <a:gd name="connsiteX3" fmla="*/ 4363657 w 5757658"/>
              <a:gd name="connsiteY3" fmla="*/ 548271 h 1879361"/>
              <a:gd name="connsiteX4" fmla="*/ 5139159 w 5757658"/>
              <a:gd name="connsiteY4" fmla="*/ 96858 h 1879361"/>
              <a:gd name="connsiteX5" fmla="*/ 5752617 w 5757658"/>
              <a:gd name="connsiteY5" fmla="*/ 4260 h 187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7658" h="1879361">
                <a:moveTo>
                  <a:pt x="0" y="1879361"/>
                </a:moveTo>
                <a:cubicBezTo>
                  <a:pt x="734028" y="1830169"/>
                  <a:pt x="1591520" y="1744322"/>
                  <a:pt x="2187616" y="1613142"/>
                </a:cubicBezTo>
                <a:cubicBezTo>
                  <a:pt x="2783712" y="1481962"/>
                  <a:pt x="3213902" y="1269762"/>
                  <a:pt x="3576575" y="1092283"/>
                </a:cubicBezTo>
                <a:cubicBezTo>
                  <a:pt x="3939249" y="914805"/>
                  <a:pt x="4103226" y="714175"/>
                  <a:pt x="4363657" y="548271"/>
                </a:cubicBezTo>
                <a:cubicBezTo>
                  <a:pt x="4624088" y="382367"/>
                  <a:pt x="4907666" y="187526"/>
                  <a:pt x="5139159" y="96858"/>
                </a:cubicBezTo>
                <a:cubicBezTo>
                  <a:pt x="5370652" y="6190"/>
                  <a:pt x="5809526" y="-9244"/>
                  <a:pt x="5752617" y="426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2533650" y="-1107504"/>
            <a:ext cx="5467350" cy="6250498"/>
          </a:xfrm>
          <a:custGeom>
            <a:avLst/>
            <a:gdLst>
              <a:gd name="connsiteX0" fmla="*/ 0 w 5486400"/>
              <a:gd name="connsiteY0" fmla="*/ 4665995 h 5094114"/>
              <a:gd name="connsiteX1" fmla="*/ 1952625 w 5486400"/>
              <a:gd name="connsiteY1" fmla="*/ 4561220 h 5094114"/>
              <a:gd name="connsiteX2" fmla="*/ 3124200 w 5486400"/>
              <a:gd name="connsiteY2" fmla="*/ 4056395 h 5094114"/>
              <a:gd name="connsiteX3" fmla="*/ 3600450 w 5486400"/>
              <a:gd name="connsiteY3" fmla="*/ 4494545 h 5094114"/>
              <a:gd name="connsiteX4" fmla="*/ 4448175 w 5486400"/>
              <a:gd name="connsiteY4" fmla="*/ 4570745 h 5094114"/>
              <a:gd name="connsiteX5" fmla="*/ 4924425 w 5486400"/>
              <a:gd name="connsiteY5" fmla="*/ 2246645 h 5094114"/>
              <a:gd name="connsiteX6" fmla="*/ 5153025 w 5486400"/>
              <a:gd name="connsiteY6" fmla="*/ 55895 h 5094114"/>
              <a:gd name="connsiteX7" fmla="*/ 5229225 w 5486400"/>
              <a:gd name="connsiteY7" fmla="*/ 4637420 h 5094114"/>
              <a:gd name="connsiteX8" fmla="*/ 5486400 w 5486400"/>
              <a:gd name="connsiteY8" fmla="*/ 4685045 h 5094114"/>
              <a:gd name="connsiteX0" fmla="*/ 0 w 5486400"/>
              <a:gd name="connsiteY0" fmla="*/ 4665995 h 5094114"/>
              <a:gd name="connsiteX1" fmla="*/ 1866900 w 5486400"/>
              <a:gd name="connsiteY1" fmla="*/ 4180220 h 5094114"/>
              <a:gd name="connsiteX2" fmla="*/ 3124200 w 5486400"/>
              <a:gd name="connsiteY2" fmla="*/ 4056395 h 5094114"/>
              <a:gd name="connsiteX3" fmla="*/ 3600450 w 5486400"/>
              <a:gd name="connsiteY3" fmla="*/ 4494545 h 5094114"/>
              <a:gd name="connsiteX4" fmla="*/ 4448175 w 5486400"/>
              <a:gd name="connsiteY4" fmla="*/ 4570745 h 5094114"/>
              <a:gd name="connsiteX5" fmla="*/ 4924425 w 5486400"/>
              <a:gd name="connsiteY5" fmla="*/ 2246645 h 5094114"/>
              <a:gd name="connsiteX6" fmla="*/ 5153025 w 5486400"/>
              <a:gd name="connsiteY6" fmla="*/ 55895 h 5094114"/>
              <a:gd name="connsiteX7" fmla="*/ 5229225 w 5486400"/>
              <a:gd name="connsiteY7" fmla="*/ 4637420 h 5094114"/>
              <a:gd name="connsiteX8" fmla="*/ 5486400 w 5486400"/>
              <a:gd name="connsiteY8" fmla="*/ 4685045 h 5094114"/>
              <a:gd name="connsiteX0" fmla="*/ 0 w 5391150"/>
              <a:gd name="connsiteY0" fmla="*/ 4056395 h 5094114"/>
              <a:gd name="connsiteX1" fmla="*/ 1771650 w 5391150"/>
              <a:gd name="connsiteY1" fmla="*/ 4180220 h 5094114"/>
              <a:gd name="connsiteX2" fmla="*/ 3028950 w 5391150"/>
              <a:gd name="connsiteY2" fmla="*/ 4056395 h 5094114"/>
              <a:gd name="connsiteX3" fmla="*/ 3505200 w 5391150"/>
              <a:gd name="connsiteY3" fmla="*/ 4494545 h 5094114"/>
              <a:gd name="connsiteX4" fmla="*/ 4352925 w 5391150"/>
              <a:gd name="connsiteY4" fmla="*/ 4570745 h 5094114"/>
              <a:gd name="connsiteX5" fmla="*/ 4829175 w 5391150"/>
              <a:gd name="connsiteY5" fmla="*/ 2246645 h 5094114"/>
              <a:gd name="connsiteX6" fmla="*/ 5057775 w 5391150"/>
              <a:gd name="connsiteY6" fmla="*/ 55895 h 5094114"/>
              <a:gd name="connsiteX7" fmla="*/ 5133975 w 5391150"/>
              <a:gd name="connsiteY7" fmla="*/ 4637420 h 5094114"/>
              <a:gd name="connsiteX8" fmla="*/ 5391150 w 5391150"/>
              <a:gd name="connsiteY8" fmla="*/ 4685045 h 5094114"/>
              <a:gd name="connsiteX0" fmla="*/ 0 w 5391150"/>
              <a:gd name="connsiteY0" fmla="*/ 4056395 h 5094114"/>
              <a:gd name="connsiteX1" fmla="*/ 1533525 w 5391150"/>
              <a:gd name="connsiteY1" fmla="*/ 4351670 h 5094114"/>
              <a:gd name="connsiteX2" fmla="*/ 3028950 w 5391150"/>
              <a:gd name="connsiteY2" fmla="*/ 4056395 h 5094114"/>
              <a:gd name="connsiteX3" fmla="*/ 3505200 w 5391150"/>
              <a:gd name="connsiteY3" fmla="*/ 4494545 h 5094114"/>
              <a:gd name="connsiteX4" fmla="*/ 4352925 w 5391150"/>
              <a:gd name="connsiteY4" fmla="*/ 4570745 h 5094114"/>
              <a:gd name="connsiteX5" fmla="*/ 4829175 w 5391150"/>
              <a:gd name="connsiteY5" fmla="*/ 2246645 h 5094114"/>
              <a:gd name="connsiteX6" fmla="*/ 5057775 w 5391150"/>
              <a:gd name="connsiteY6" fmla="*/ 55895 h 5094114"/>
              <a:gd name="connsiteX7" fmla="*/ 5133975 w 5391150"/>
              <a:gd name="connsiteY7" fmla="*/ 4637420 h 5094114"/>
              <a:gd name="connsiteX8" fmla="*/ 5391150 w 5391150"/>
              <a:gd name="connsiteY8" fmla="*/ 4685045 h 5094114"/>
              <a:gd name="connsiteX0" fmla="*/ 0 w 5391150"/>
              <a:gd name="connsiteY0" fmla="*/ 4056395 h 5094114"/>
              <a:gd name="connsiteX1" fmla="*/ 1533525 w 5391150"/>
              <a:gd name="connsiteY1" fmla="*/ 4351670 h 5094114"/>
              <a:gd name="connsiteX2" fmla="*/ 2886075 w 5391150"/>
              <a:gd name="connsiteY2" fmla="*/ 4361195 h 5094114"/>
              <a:gd name="connsiteX3" fmla="*/ 3505200 w 5391150"/>
              <a:gd name="connsiteY3" fmla="*/ 4494545 h 5094114"/>
              <a:gd name="connsiteX4" fmla="*/ 4352925 w 5391150"/>
              <a:gd name="connsiteY4" fmla="*/ 4570745 h 5094114"/>
              <a:gd name="connsiteX5" fmla="*/ 4829175 w 5391150"/>
              <a:gd name="connsiteY5" fmla="*/ 2246645 h 5094114"/>
              <a:gd name="connsiteX6" fmla="*/ 5057775 w 5391150"/>
              <a:gd name="connsiteY6" fmla="*/ 55895 h 5094114"/>
              <a:gd name="connsiteX7" fmla="*/ 5133975 w 5391150"/>
              <a:gd name="connsiteY7" fmla="*/ 4637420 h 5094114"/>
              <a:gd name="connsiteX8" fmla="*/ 5391150 w 5391150"/>
              <a:gd name="connsiteY8" fmla="*/ 4685045 h 5094114"/>
              <a:gd name="connsiteX0" fmla="*/ 0 w 5391150"/>
              <a:gd name="connsiteY0" fmla="*/ 4056395 h 5094114"/>
              <a:gd name="connsiteX1" fmla="*/ 1533525 w 5391150"/>
              <a:gd name="connsiteY1" fmla="*/ 4351670 h 5094114"/>
              <a:gd name="connsiteX2" fmla="*/ 2886075 w 5391150"/>
              <a:gd name="connsiteY2" fmla="*/ 4361195 h 5094114"/>
              <a:gd name="connsiteX3" fmla="*/ 3390900 w 5391150"/>
              <a:gd name="connsiteY3" fmla="*/ 4637420 h 5094114"/>
              <a:gd name="connsiteX4" fmla="*/ 4352925 w 5391150"/>
              <a:gd name="connsiteY4" fmla="*/ 4570745 h 5094114"/>
              <a:gd name="connsiteX5" fmla="*/ 4829175 w 5391150"/>
              <a:gd name="connsiteY5" fmla="*/ 2246645 h 5094114"/>
              <a:gd name="connsiteX6" fmla="*/ 5057775 w 5391150"/>
              <a:gd name="connsiteY6" fmla="*/ 55895 h 5094114"/>
              <a:gd name="connsiteX7" fmla="*/ 5133975 w 5391150"/>
              <a:gd name="connsiteY7" fmla="*/ 4637420 h 5094114"/>
              <a:gd name="connsiteX8" fmla="*/ 5391150 w 5391150"/>
              <a:gd name="connsiteY8" fmla="*/ 4685045 h 5094114"/>
              <a:gd name="connsiteX0" fmla="*/ 0 w 5391150"/>
              <a:gd name="connsiteY0" fmla="*/ 4056395 h 5094114"/>
              <a:gd name="connsiteX1" fmla="*/ 1533525 w 5391150"/>
              <a:gd name="connsiteY1" fmla="*/ 4351670 h 5094114"/>
              <a:gd name="connsiteX2" fmla="*/ 2638425 w 5391150"/>
              <a:gd name="connsiteY2" fmla="*/ 4427870 h 5094114"/>
              <a:gd name="connsiteX3" fmla="*/ 3390900 w 5391150"/>
              <a:gd name="connsiteY3" fmla="*/ 4637420 h 5094114"/>
              <a:gd name="connsiteX4" fmla="*/ 4352925 w 5391150"/>
              <a:gd name="connsiteY4" fmla="*/ 4570745 h 5094114"/>
              <a:gd name="connsiteX5" fmla="*/ 4829175 w 5391150"/>
              <a:gd name="connsiteY5" fmla="*/ 2246645 h 5094114"/>
              <a:gd name="connsiteX6" fmla="*/ 5057775 w 5391150"/>
              <a:gd name="connsiteY6" fmla="*/ 55895 h 5094114"/>
              <a:gd name="connsiteX7" fmla="*/ 5133975 w 5391150"/>
              <a:gd name="connsiteY7" fmla="*/ 4637420 h 5094114"/>
              <a:gd name="connsiteX8" fmla="*/ 5391150 w 5391150"/>
              <a:gd name="connsiteY8" fmla="*/ 4685045 h 5094114"/>
              <a:gd name="connsiteX0" fmla="*/ 0 w 5467350"/>
              <a:gd name="connsiteY0" fmla="*/ 4397959 h 5094114"/>
              <a:gd name="connsiteX1" fmla="*/ 1609725 w 5467350"/>
              <a:gd name="connsiteY1" fmla="*/ 4351670 h 5094114"/>
              <a:gd name="connsiteX2" fmla="*/ 2714625 w 5467350"/>
              <a:gd name="connsiteY2" fmla="*/ 4427870 h 5094114"/>
              <a:gd name="connsiteX3" fmla="*/ 3467100 w 5467350"/>
              <a:gd name="connsiteY3" fmla="*/ 4637420 h 5094114"/>
              <a:gd name="connsiteX4" fmla="*/ 4429125 w 5467350"/>
              <a:gd name="connsiteY4" fmla="*/ 4570745 h 5094114"/>
              <a:gd name="connsiteX5" fmla="*/ 4905375 w 5467350"/>
              <a:gd name="connsiteY5" fmla="*/ 2246645 h 5094114"/>
              <a:gd name="connsiteX6" fmla="*/ 5133975 w 5467350"/>
              <a:gd name="connsiteY6" fmla="*/ 55895 h 5094114"/>
              <a:gd name="connsiteX7" fmla="*/ 5210175 w 5467350"/>
              <a:gd name="connsiteY7" fmla="*/ 4637420 h 5094114"/>
              <a:gd name="connsiteX8" fmla="*/ 5467350 w 5467350"/>
              <a:gd name="connsiteY8" fmla="*/ 4685045 h 5094114"/>
              <a:gd name="connsiteX0" fmla="*/ 0 w 5467350"/>
              <a:gd name="connsiteY0" fmla="*/ 4397959 h 5094114"/>
              <a:gd name="connsiteX1" fmla="*/ 1695450 w 5467350"/>
              <a:gd name="connsiteY1" fmla="*/ 4305094 h 5094114"/>
              <a:gd name="connsiteX2" fmla="*/ 2714625 w 5467350"/>
              <a:gd name="connsiteY2" fmla="*/ 4427870 h 5094114"/>
              <a:gd name="connsiteX3" fmla="*/ 3467100 w 5467350"/>
              <a:gd name="connsiteY3" fmla="*/ 4637420 h 5094114"/>
              <a:gd name="connsiteX4" fmla="*/ 4429125 w 5467350"/>
              <a:gd name="connsiteY4" fmla="*/ 4570745 h 5094114"/>
              <a:gd name="connsiteX5" fmla="*/ 4905375 w 5467350"/>
              <a:gd name="connsiteY5" fmla="*/ 2246645 h 5094114"/>
              <a:gd name="connsiteX6" fmla="*/ 5133975 w 5467350"/>
              <a:gd name="connsiteY6" fmla="*/ 55895 h 5094114"/>
              <a:gd name="connsiteX7" fmla="*/ 5210175 w 5467350"/>
              <a:gd name="connsiteY7" fmla="*/ 4637420 h 5094114"/>
              <a:gd name="connsiteX8" fmla="*/ 5467350 w 5467350"/>
              <a:gd name="connsiteY8" fmla="*/ 4685045 h 50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7350" h="5094114">
                <a:moveTo>
                  <a:pt x="0" y="4397959"/>
                </a:moveTo>
                <a:cubicBezTo>
                  <a:pt x="715962" y="4396371"/>
                  <a:pt x="1243013" y="4300109"/>
                  <a:pt x="1695450" y="4305094"/>
                </a:cubicBezTo>
                <a:cubicBezTo>
                  <a:pt x="2147888" y="4310079"/>
                  <a:pt x="2419350" y="4372482"/>
                  <a:pt x="2714625" y="4427870"/>
                </a:cubicBezTo>
                <a:cubicBezTo>
                  <a:pt x="3009900" y="4483258"/>
                  <a:pt x="3181350" y="4613608"/>
                  <a:pt x="3467100" y="4637420"/>
                </a:cubicBezTo>
                <a:cubicBezTo>
                  <a:pt x="3752850" y="4661232"/>
                  <a:pt x="4189413" y="4969207"/>
                  <a:pt x="4429125" y="4570745"/>
                </a:cubicBezTo>
                <a:cubicBezTo>
                  <a:pt x="4668837" y="4172283"/>
                  <a:pt x="4787900" y="2999120"/>
                  <a:pt x="4905375" y="2246645"/>
                </a:cubicBezTo>
                <a:cubicBezTo>
                  <a:pt x="5022850" y="1494170"/>
                  <a:pt x="5083175" y="-342568"/>
                  <a:pt x="5133975" y="55895"/>
                </a:cubicBezTo>
                <a:cubicBezTo>
                  <a:pt x="5184775" y="454358"/>
                  <a:pt x="5154613" y="3865895"/>
                  <a:pt x="5210175" y="4637420"/>
                </a:cubicBezTo>
                <a:cubicBezTo>
                  <a:pt x="5265737" y="5408945"/>
                  <a:pt x="5366543" y="5046995"/>
                  <a:pt x="5467350" y="4685045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e Legende 9"/>
          <p:cNvSpPr/>
          <p:nvPr/>
        </p:nvSpPr>
        <p:spPr>
          <a:xfrm>
            <a:off x="5683000" y="3608359"/>
            <a:ext cx="1306657" cy="796113"/>
          </a:xfrm>
          <a:prstGeom prst="wedgeEllipseCallout">
            <a:avLst>
              <a:gd name="adj1" fmla="val -80798"/>
              <a:gd name="adj2" fmla="val -724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7030A0"/>
                </a:solidFill>
              </a:rPr>
              <a:t>Huch</a:t>
            </a:r>
            <a:endParaRPr lang="de-D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4" grpId="0"/>
      <p:bldP spid="12" grpId="0"/>
      <p:bldP spid="17" grpId="0"/>
      <p:bldP spid="16" grpId="0" animBg="1"/>
      <p:bldP spid="6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HSD Sans" panose="020B0500020200000000" pitchFamily="34" charset="0"/>
              </a:rPr>
              <a:t>Arbeit &amp; Erfolg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51419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b="1" dirty="0">
                <a:solidFill>
                  <a:srgbClr val="00B050"/>
                </a:solidFill>
              </a:rPr>
              <a:t>Fragen Sie !!!</a:t>
            </a:r>
          </a:p>
          <a:p>
            <a:pPr lvl="1" eaLnBrk="1" hangingPunct="1"/>
            <a:r>
              <a:rPr lang="de-DE" altLang="de-DE" sz="2400" dirty="0"/>
              <a:t>Die anderen haben auch nicht alles kapiert</a:t>
            </a:r>
          </a:p>
          <a:p>
            <a:pPr lvl="1" eaLnBrk="1" hangingPunct="1"/>
            <a:r>
              <a:rPr lang="de-DE" altLang="de-DE" sz="2400" b="1" dirty="0"/>
              <a:t>Kein</a:t>
            </a:r>
            <a:r>
              <a:rPr lang="de-DE" altLang="de-DE" sz="2400" dirty="0"/>
              <a:t> Punktabzug für „dumme“ Fragen!</a:t>
            </a:r>
          </a:p>
          <a:p>
            <a:pPr lvl="1" eaLnBrk="1" hangingPunct="1"/>
            <a:r>
              <a:rPr lang="de-DE" altLang="de-DE" sz="2400" dirty="0"/>
              <a:t>Fragen Sie die </a:t>
            </a:r>
            <a:r>
              <a:rPr lang="de-DE" altLang="de-DE" sz="2400" dirty="0" err="1"/>
              <a:t>DozentInnen</a:t>
            </a:r>
            <a:endParaRPr lang="de-DE" altLang="de-DE" sz="2400" dirty="0"/>
          </a:p>
          <a:p>
            <a:pPr eaLnBrk="1" hangingPunct="1"/>
            <a:endParaRPr lang="de-DE" altLang="de-DE" dirty="0"/>
          </a:p>
          <a:p>
            <a:pPr marL="0" indent="0" eaLnBrk="1" hangingPunct="1">
              <a:buNone/>
            </a:pPr>
            <a:r>
              <a:rPr lang="de-DE" altLang="de-DE" b="1" dirty="0">
                <a:solidFill>
                  <a:srgbClr val="00B050"/>
                </a:solidFill>
              </a:rPr>
              <a:t>Vorbereitung</a:t>
            </a:r>
            <a:r>
              <a:rPr lang="de-DE" altLang="de-DE" dirty="0">
                <a:solidFill>
                  <a:srgbClr val="00B050"/>
                </a:solidFill>
              </a:rPr>
              <a:t>:</a:t>
            </a:r>
            <a:r>
              <a:rPr lang="de-DE" altLang="de-DE" dirty="0"/>
              <a:t> Praktika, Übungen</a:t>
            </a:r>
          </a:p>
          <a:p>
            <a:pPr marL="0" indent="0" eaLnBrk="1" hangingPunct="1">
              <a:buNone/>
            </a:pPr>
            <a:r>
              <a:rPr lang="de-DE" altLang="de-DE" b="1" dirty="0">
                <a:solidFill>
                  <a:srgbClr val="00B050"/>
                </a:solidFill>
              </a:rPr>
              <a:t>Nachbereitung</a:t>
            </a:r>
            <a:r>
              <a:rPr lang="de-DE" altLang="de-DE" dirty="0">
                <a:solidFill>
                  <a:srgbClr val="00B050"/>
                </a:solidFill>
              </a:rPr>
              <a:t>: </a:t>
            </a:r>
            <a:r>
              <a:rPr lang="de-DE" altLang="de-DE" dirty="0">
                <a:solidFill>
                  <a:schemeClr val="accent2">
                    <a:lumMod val="75000"/>
                  </a:schemeClr>
                </a:solidFill>
              </a:rPr>
              <a:t>Vorlesungen</a:t>
            </a:r>
          </a:p>
          <a:p>
            <a:pPr marL="0" indent="0" eaLnBrk="1" hangingPunct="1">
              <a:buNone/>
            </a:pPr>
            <a:endParaRPr lang="de-DE" altLang="de-DE" dirty="0">
              <a:solidFill>
                <a:srgbClr val="00B050"/>
              </a:solidFill>
            </a:endParaRPr>
          </a:p>
          <a:p>
            <a:pPr marL="0" indent="0" eaLnBrk="1" hangingPunct="1">
              <a:buNone/>
            </a:pPr>
            <a:r>
              <a:rPr lang="de-DE" altLang="de-DE" b="1" dirty="0">
                <a:solidFill>
                  <a:srgbClr val="00B050"/>
                </a:solidFill>
              </a:rPr>
              <a:t>Arbeiten Sie miteinander</a:t>
            </a:r>
          </a:p>
          <a:p>
            <a:pPr lvl="1" eaLnBrk="1" hangingPunct="1"/>
            <a:r>
              <a:rPr lang="de-DE" altLang="de-DE" sz="2400" dirty="0"/>
              <a:t>Lern/Projektgruppen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HSD Sans" panose="020B0500020200000000" pitchFamily="34" charset="0"/>
              </a:rPr>
              <a:t>Arbeit &amp; Erfolg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50688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altLang="de-DE" dirty="0"/>
              <a:t>Studium ist ganz neu</a:t>
            </a:r>
          </a:p>
          <a:p>
            <a:pPr lvl="1" eaLnBrk="1" hangingPunct="1"/>
            <a:r>
              <a:rPr lang="de-DE" altLang="de-DE" sz="2400" dirty="0">
                <a:solidFill>
                  <a:srgbClr val="00B050"/>
                </a:solidFill>
              </a:rPr>
              <a:t>Machen </a:t>
            </a:r>
            <a:r>
              <a:rPr lang="de-DE" altLang="de-DE" sz="2400" b="1" dirty="0">
                <a:solidFill>
                  <a:srgbClr val="00B050"/>
                </a:solidFill>
              </a:rPr>
              <a:t>Sie</a:t>
            </a:r>
            <a:r>
              <a:rPr lang="de-DE" altLang="de-DE" sz="2400" dirty="0">
                <a:solidFill>
                  <a:srgbClr val="00B050"/>
                </a:solidFill>
              </a:rPr>
              <a:t> sich Ihr eigenes Bild</a:t>
            </a:r>
          </a:p>
          <a:p>
            <a:pPr lvl="1" eaLnBrk="1" hangingPunct="1"/>
            <a:r>
              <a:rPr lang="de-DE" altLang="de-DE" sz="2400" dirty="0">
                <a:solidFill>
                  <a:srgbClr val="00B050"/>
                </a:solidFill>
              </a:rPr>
              <a:t>Schauen </a:t>
            </a:r>
            <a:r>
              <a:rPr lang="de-DE" altLang="de-DE" sz="2400" b="1" dirty="0">
                <a:solidFill>
                  <a:srgbClr val="00B050"/>
                </a:solidFill>
              </a:rPr>
              <a:t>Sie </a:t>
            </a:r>
            <a:r>
              <a:rPr lang="de-DE" altLang="de-DE" sz="2400" dirty="0">
                <a:solidFill>
                  <a:srgbClr val="00B050"/>
                </a:solidFill>
              </a:rPr>
              <a:t>sich alles an</a:t>
            </a:r>
          </a:p>
          <a:p>
            <a:pPr lvl="1" eaLnBrk="1" hangingPunct="1"/>
            <a:r>
              <a:rPr lang="de-DE" altLang="de-DE" sz="2400" dirty="0">
                <a:solidFill>
                  <a:srgbClr val="00B050"/>
                </a:solidFill>
              </a:rPr>
              <a:t>Machen </a:t>
            </a:r>
            <a:r>
              <a:rPr lang="de-DE" altLang="de-DE" sz="2400" b="1" dirty="0">
                <a:solidFill>
                  <a:srgbClr val="00B050"/>
                </a:solidFill>
              </a:rPr>
              <a:t>Sie </a:t>
            </a:r>
            <a:r>
              <a:rPr lang="de-DE" altLang="de-DE" sz="2400" dirty="0">
                <a:solidFill>
                  <a:srgbClr val="00B050"/>
                </a:solidFill>
              </a:rPr>
              <a:t>sich Arbeit </a:t>
            </a:r>
          </a:p>
          <a:p>
            <a:pPr eaLnBrk="1" hangingPunct="1">
              <a:buFontTx/>
              <a:buNone/>
            </a:pPr>
            <a:endParaRPr lang="de-DE" altLang="de-DE" dirty="0"/>
          </a:p>
          <a:p>
            <a:pPr marL="0" indent="0" eaLnBrk="1" hangingPunct="1">
              <a:buNone/>
            </a:pPr>
            <a:r>
              <a:rPr lang="de-DE" altLang="de-DE" dirty="0">
                <a:solidFill>
                  <a:srgbClr val="00B050"/>
                </a:solidFill>
              </a:rPr>
              <a:t>Überlegen Sie</a:t>
            </a:r>
          </a:p>
          <a:p>
            <a:pPr lvl="1" eaLnBrk="1" hangingPunct="1"/>
            <a:r>
              <a:rPr lang="de-DE" altLang="de-DE" sz="2400" dirty="0"/>
              <a:t>Wie </a:t>
            </a:r>
            <a:r>
              <a:rPr lang="de-DE" altLang="de-DE" sz="2400" b="1" dirty="0"/>
              <a:t>Sie </a:t>
            </a:r>
            <a:r>
              <a:rPr lang="de-DE" altLang="de-DE" sz="2400" dirty="0"/>
              <a:t>den Anschluss behalten</a:t>
            </a:r>
          </a:p>
          <a:p>
            <a:pPr lvl="1" eaLnBrk="1" hangingPunct="1"/>
            <a:r>
              <a:rPr lang="de-DE" altLang="de-DE" sz="2400" dirty="0"/>
              <a:t>Wie </a:t>
            </a:r>
            <a:r>
              <a:rPr lang="de-DE" altLang="de-DE" sz="2400" b="1" dirty="0"/>
              <a:t>Sie </a:t>
            </a:r>
            <a:r>
              <a:rPr lang="de-DE" altLang="de-DE" sz="2400" dirty="0"/>
              <a:t>den Verlauf </a:t>
            </a:r>
            <a:r>
              <a:rPr lang="de-DE" altLang="de-DE" sz="2400" b="1" dirty="0"/>
              <a:t>Ihres </a:t>
            </a:r>
            <a:r>
              <a:rPr lang="de-DE" altLang="de-DE" sz="2400" dirty="0"/>
              <a:t>Studiums planen</a:t>
            </a:r>
          </a:p>
          <a:p>
            <a:pPr lvl="1" eaLnBrk="1" hangingPunct="1"/>
            <a:r>
              <a:rPr lang="de-DE" altLang="de-DE" sz="2400" dirty="0"/>
              <a:t>Wie/Ob ein Nebenjob passt</a:t>
            </a:r>
            <a:endParaRPr lang="de-DE" alt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Stimmt es eigentlich, dass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93204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Bachelor so verschult ist ?</a:t>
            </a:r>
          </a:p>
          <a:p>
            <a:pPr marL="0" indent="0"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im Bachelor gehetzt wird ? </a:t>
            </a:r>
          </a:p>
          <a:p>
            <a:pPr marL="0" indent="0"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Bachelor nicht akzeptiert ist ?</a:t>
            </a:r>
          </a:p>
          <a:p>
            <a:pPr marL="0" indent="0"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alles </a:t>
            </a:r>
            <a:r>
              <a:rPr lang="de-DE" sz="2400" strike="sngStrik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Scheiße</a:t>
            </a: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vorbei ist, </a:t>
            </a:r>
            <a:b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wenn man durchfällt 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4860032" cy="5400600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„Der Bachelor“ ist überall anders.</a:t>
            </a:r>
          </a:p>
          <a:p>
            <a:pPr marL="0" indent="0">
              <a:buNone/>
            </a:pPr>
            <a:r>
              <a:rPr lang="de-DE" sz="2000" dirty="0"/>
              <a:t>Wir geben	am Anfang: Orientierung</a:t>
            </a:r>
          </a:p>
          <a:p>
            <a:pPr marL="0" indent="0">
              <a:buNone/>
            </a:pPr>
            <a:r>
              <a:rPr lang="de-DE" sz="2000" dirty="0"/>
              <a:t>	  dann immer mehr: Wahlfreiheit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Nein. </a:t>
            </a:r>
          </a:p>
          <a:p>
            <a:pPr marL="0" indent="0">
              <a:buNone/>
            </a:pPr>
            <a:r>
              <a:rPr lang="de-DE" sz="2000" dirty="0"/>
              <a:t>Sie bestimmen selber, wann Sie was lernen und prüfen lassen.</a:t>
            </a:r>
          </a:p>
          <a:p>
            <a:pPr marL="0" indent="0">
              <a:buNone/>
            </a:pPr>
            <a:r>
              <a:rPr lang="de-DE" sz="2000" dirty="0"/>
              <a:t>Es ist Ihre </a:t>
            </a:r>
            <a:r>
              <a:rPr lang="de-DE" sz="2000" b="1" dirty="0"/>
              <a:t>Lebenszeit</a:t>
            </a:r>
            <a:r>
              <a:rPr lang="de-DE" sz="2000" dirty="0"/>
              <a:t>, nutzen Sie sie.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Quark.           Unsere </a:t>
            </a:r>
            <a:r>
              <a:rPr lang="de-DE" sz="2000" dirty="0" err="1"/>
              <a:t>AbsolventInnen</a:t>
            </a:r>
            <a:r>
              <a:rPr lang="de-DE" sz="2000" dirty="0"/>
              <a:t> sind stark gefragt.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Sie können alle Prüfungen wiederholen, bis Sie bestanden haben.</a:t>
            </a:r>
          </a:p>
          <a:p>
            <a:pPr marL="0" indent="0">
              <a:buNone/>
            </a:pPr>
            <a:r>
              <a:rPr lang="de-DE" sz="2000" dirty="0"/>
              <a:t>Es vergeht aber dabei Ihre </a:t>
            </a:r>
            <a:r>
              <a:rPr lang="de-DE" sz="2000" b="1" dirty="0"/>
              <a:t>Lebenszeit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33161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Arbeit &amp; Erfolg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9073008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Unverzichtbar für den Studienerfolg sind</a:t>
            </a:r>
          </a:p>
          <a:p>
            <a:pPr marL="0" indent="0">
              <a:buNone/>
            </a:pPr>
            <a:r>
              <a:rPr lang="de-DE" dirty="0"/>
              <a:t>- </a:t>
            </a:r>
            <a:r>
              <a:rPr lang="de-DE" dirty="0">
                <a:solidFill>
                  <a:srgbClr val="00B050"/>
                </a:solidFill>
              </a:rPr>
              <a:t>Einsatz, Willen und Disziplin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dirty="0"/>
              <a:t>Weil: </a:t>
            </a:r>
          </a:p>
          <a:p>
            <a:pPr>
              <a:buFontTx/>
              <a:buChar char="-"/>
            </a:pPr>
            <a:r>
              <a:rPr lang="de-DE" dirty="0"/>
              <a:t>Es ist viel zu lernen und zu tun</a:t>
            </a:r>
          </a:p>
          <a:p>
            <a:pPr>
              <a:buFontTx/>
              <a:buChar char="-"/>
            </a:pPr>
            <a:r>
              <a:rPr lang="de-DE" dirty="0"/>
              <a:t>Niemand mag alle Fächer, Pflichtfächer gehören aber dazu</a:t>
            </a:r>
          </a:p>
          <a:p>
            <a:pPr>
              <a:buFontTx/>
              <a:buChar char="-"/>
            </a:pPr>
            <a:r>
              <a:rPr lang="de-DE" dirty="0"/>
              <a:t>Es ist ein Studium, kein Crashkurs in 21 Tagen</a:t>
            </a:r>
          </a:p>
          <a:p>
            <a:pPr>
              <a:buFontTx/>
              <a:buChar char="-"/>
            </a:pPr>
            <a:r>
              <a:rPr lang="de-DE" dirty="0"/>
              <a:t>Eine breite Ausbildung wird erwartet und ist ausgesprochen praktisch im Beruf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0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Selbst-</a:t>
            </a:r>
            <a:br>
              <a:rPr lang="de-DE" dirty="0">
                <a:latin typeface="HSD Sans" panose="020B0500020200000000" pitchFamily="34" charset="0"/>
              </a:rPr>
            </a:br>
            <a:r>
              <a:rPr lang="de-DE" dirty="0" err="1">
                <a:latin typeface="HSD Sans" panose="020B0500020200000000" pitchFamily="34" charset="0"/>
              </a:rPr>
              <a:t>organisation</a:t>
            </a:r>
            <a:endParaRPr lang="de-DE" dirty="0">
              <a:latin typeface="HSD Sans" panose="020B05000202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2915695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de-DE" kern="0" dirty="0"/>
          </a:p>
          <a:p>
            <a:pPr marL="0" indent="0">
              <a:buFontTx/>
              <a:buNone/>
            </a:pPr>
            <a:endParaRPr lang="de-DE" kern="0" dirty="0"/>
          </a:p>
          <a:p>
            <a:pPr marL="0" indent="0">
              <a:buFontTx/>
              <a:buNone/>
            </a:pPr>
            <a:endParaRPr lang="de-DE" kern="0" dirty="0"/>
          </a:p>
          <a:p>
            <a:pPr marL="0" indent="0">
              <a:buFontTx/>
              <a:buNone/>
            </a:pPr>
            <a:r>
              <a:rPr lang="de-DE" kern="0" dirty="0"/>
              <a:t>Was müssen Sie organisieren ?</a:t>
            </a:r>
          </a:p>
          <a:p>
            <a:pPr marL="0" indent="0">
              <a:buFontTx/>
              <a:buNone/>
            </a:pPr>
            <a:endParaRPr lang="de-DE" kern="0" dirty="0"/>
          </a:p>
          <a:p>
            <a:pPr marL="0" indent="0">
              <a:buFontTx/>
              <a:buNone/>
            </a:pPr>
            <a:endParaRPr lang="de-DE" kern="0" dirty="0"/>
          </a:p>
          <a:p>
            <a:pPr marL="0" indent="0">
              <a:buFontTx/>
              <a:buNone/>
            </a:pPr>
            <a:r>
              <a:rPr lang="de-DE" kern="0" dirty="0"/>
              <a:t>  Wie helfen wir Ihnen dabei ?</a:t>
            </a:r>
          </a:p>
        </p:txBody>
      </p:sp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HSD Sans" panose="020B0500020200000000" pitchFamily="34" charset="0"/>
              </a:rPr>
              <a:t>Eigene Organisation</a:t>
            </a:r>
          </a:p>
        </p:txBody>
      </p:sp>
      <p:sp>
        <p:nvSpPr>
          <p:cNvPr id="29699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49"/>
            <a:ext cx="9144000" cy="6736702"/>
          </a:xfrm>
          <a:prstGeom prst="rect">
            <a:avLst/>
          </a:prstGeom>
        </p:spPr>
      </p:pic>
      <p:sp>
        <p:nvSpPr>
          <p:cNvPr id="2867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28675" name="Rectangle 198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HSD Sans" panose="020B0500020200000000" pitchFamily="34" charset="0"/>
              </a:rPr>
              <a:t>Stundenplan</a:t>
            </a:r>
          </a:p>
        </p:txBody>
      </p:sp>
      <p:sp>
        <p:nvSpPr>
          <p:cNvPr id="28676" name="Rectangle 1995"/>
          <p:cNvSpPr>
            <a:spLocks noGrp="1" noChangeArrowheads="1" noTextEdit="1"/>
          </p:cNvSpPr>
          <p:nvPr>
            <p:ph type="tbl" idx="1"/>
          </p:nvPr>
        </p:nvSpPr>
        <p:spPr/>
      </p:sp>
    </p:spTree>
    <p:extLst>
      <p:ext uri="{BB962C8B-B14F-4D97-AF65-F5344CB8AC3E}">
        <p14:creationId xmlns:p14="http://schemas.microsoft.com/office/powerpoint/2010/main" val="15989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dirty="0"/>
              <a:t>Vorlesungen				</a:t>
            </a:r>
            <a:endParaRPr lang="de-DE" dirty="0">
              <a:solidFill>
                <a:srgbClr val="00B050"/>
              </a:solidFill>
            </a:endParaRPr>
          </a:p>
          <a:p>
            <a:pPr lvl="1">
              <a:buFontTx/>
              <a:buNone/>
              <a:defRPr/>
            </a:pPr>
            <a:r>
              <a:rPr lang="de-DE" sz="2400" dirty="0">
                <a:solidFill>
                  <a:srgbClr val="00B050"/>
                </a:solidFill>
              </a:rPr>
              <a:t>1</a:t>
            </a:r>
            <a:r>
              <a:rPr lang="de-DE" sz="2400" dirty="0"/>
              <a:t> Termin pro Woche</a:t>
            </a:r>
          </a:p>
          <a:p>
            <a:pPr lvl="1">
              <a:buFontTx/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r>
              <a:rPr lang="de-DE" dirty="0"/>
              <a:t>Übung, Seminar			</a:t>
            </a:r>
            <a:endParaRPr lang="de-DE" dirty="0">
              <a:solidFill>
                <a:srgbClr val="00B050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de-DE" dirty="0"/>
              <a:t> </a:t>
            </a:r>
            <a:r>
              <a:rPr lang="de-DE" sz="2400" dirty="0"/>
              <a:t>n Termine – mehrere Gruppen -&gt; </a:t>
            </a:r>
            <a:r>
              <a:rPr lang="de-DE" sz="2400" dirty="0">
                <a:solidFill>
                  <a:srgbClr val="00B050"/>
                </a:solidFill>
              </a:rPr>
              <a:t>1</a:t>
            </a:r>
            <a:r>
              <a:rPr lang="de-DE" sz="2400" dirty="0"/>
              <a:t> anmelden + besuchen</a:t>
            </a:r>
          </a:p>
          <a:p>
            <a:pPr marL="457200" lvl="1" indent="0">
              <a:buFontTx/>
              <a:buNone/>
              <a:defRPr/>
            </a:pPr>
            <a:endParaRPr lang="de-DE" sz="2400" dirty="0"/>
          </a:p>
          <a:p>
            <a:pPr marL="0" indent="0">
              <a:buNone/>
              <a:defRPr/>
            </a:pPr>
            <a:r>
              <a:rPr lang="de-DE" dirty="0"/>
              <a:t>Praktikum				</a:t>
            </a:r>
          </a:p>
          <a:p>
            <a:pPr marL="457200" lvl="1" indent="0">
              <a:buFontTx/>
              <a:buNone/>
              <a:defRPr/>
            </a:pPr>
            <a:r>
              <a:rPr lang="de-DE" sz="2400" dirty="0"/>
              <a:t>n Termine – mehrere Gruppen -&gt; </a:t>
            </a:r>
            <a:r>
              <a:rPr lang="de-DE" sz="2400" dirty="0">
                <a:solidFill>
                  <a:srgbClr val="00B050"/>
                </a:solidFill>
              </a:rPr>
              <a:t>1</a:t>
            </a:r>
            <a:r>
              <a:rPr lang="de-DE" sz="2400" dirty="0"/>
              <a:t> anmelden + besuchen</a:t>
            </a:r>
          </a:p>
        </p:txBody>
      </p:sp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Persönlicher Stundenplan</a:t>
            </a:r>
          </a:p>
        </p:txBody>
      </p:sp>
      <p:sp>
        <p:nvSpPr>
          <p:cNvPr id="29699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24377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67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Formalkram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2649242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HSD Sans" panose="020B0500020200000000" pitchFamily="34" charset="0"/>
              </a:rPr>
              <a:t>Ordnungen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dirty="0"/>
              <a:t>Prüfungsordnung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Juristische Grundlage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Prüfungen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Studienverlauf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Was muss ich …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Was passiert, wenn … </a:t>
            </a:r>
          </a:p>
          <a:p>
            <a:pPr lvl="1" eaLnBrk="1" hangingPunct="1">
              <a:lnSpc>
                <a:spcPct val="90000"/>
              </a:lnSpc>
            </a:pPr>
            <a:endParaRPr lang="de-DE" altLang="de-DE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dirty="0"/>
              <a:t>Modulhandbuch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Beschreibung jedes Moduls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400" dirty="0"/>
              <a:t>Jedes Semester ggf. aktualisiert</a:t>
            </a:r>
          </a:p>
        </p:txBody>
      </p:sp>
    </p:spTree>
    <p:extLst>
      <p:ext uri="{BB962C8B-B14F-4D97-AF65-F5344CB8AC3E}">
        <p14:creationId xmlns:p14="http://schemas.microsoft.com/office/powerpoint/2010/main" val="477861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HSD Sans" panose="020B0500020200000000" pitchFamily="34" charset="0"/>
              </a:rPr>
              <a:t>Prüfungsordnung</a:t>
            </a:r>
          </a:p>
        </p:txBody>
      </p:sp>
      <p:sp>
        <p:nvSpPr>
          <p:cNvPr id="25604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590" y="1596224"/>
            <a:ext cx="4263283" cy="4016375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633782" y="3857625"/>
            <a:ext cx="3277442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633782" y="2980878"/>
            <a:ext cx="3811849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2" y="1585012"/>
            <a:ext cx="3758308" cy="269353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19" y="4540189"/>
            <a:ext cx="3758308" cy="2144819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07504" y="1536405"/>
            <a:ext cx="3277442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304378" y="4445920"/>
            <a:ext cx="3547541" cy="351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528590" y="5805264"/>
            <a:ext cx="415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Jede Note zählt, ab dem 1. Semester für die Gesamtnote!</a:t>
            </a:r>
          </a:p>
          <a:p>
            <a:r>
              <a:rPr lang="de-DE" dirty="0"/>
              <a:t>-&gt; siehe Anlage 1</a:t>
            </a:r>
          </a:p>
        </p:txBody>
      </p:sp>
      <p:sp>
        <p:nvSpPr>
          <p:cNvPr id="13" name="Ellipse 12"/>
          <p:cNvSpPr/>
          <p:nvPr/>
        </p:nvSpPr>
        <p:spPr>
          <a:xfrm>
            <a:off x="5336398" y="4160170"/>
            <a:ext cx="1872209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464393"/>
            <a:ext cx="85153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latin typeface="HSD Sans" panose="020B0500020200000000" pitchFamily="34" charset="0"/>
              </a:rPr>
              <a:t>Modulhandbuch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>
          <a:xfrm>
            <a:off x="5652120" y="1495326"/>
            <a:ext cx="3529013" cy="2221706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/>
              <a:t>Voraussetzungen</a:t>
            </a:r>
          </a:p>
          <a:p>
            <a:pPr eaLnBrk="1" hangingPunct="1">
              <a:defRPr/>
            </a:pPr>
            <a:r>
              <a:rPr lang="de-DE" altLang="de-DE" sz="2800" dirty="0"/>
              <a:t>Inhalt</a:t>
            </a:r>
          </a:p>
          <a:p>
            <a:pPr eaLnBrk="1" hangingPunct="1">
              <a:defRPr/>
            </a:pPr>
            <a:r>
              <a:rPr lang="de-DE" altLang="de-DE" sz="2800" dirty="0"/>
              <a:t>Prüfungsart</a:t>
            </a:r>
          </a:p>
          <a:p>
            <a:pPr eaLnBrk="1" hangingPunct="1">
              <a:defRPr/>
            </a:pPr>
            <a:r>
              <a:rPr lang="de-DE" altLang="de-DE" sz="2800" dirty="0"/>
              <a:t>Bewertung</a:t>
            </a:r>
          </a:p>
        </p:txBody>
      </p:sp>
      <p:sp>
        <p:nvSpPr>
          <p:cNvPr id="26628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2016 M. Dahm</a:t>
            </a:r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96975"/>
            <a:ext cx="517207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73525"/>
            <a:ext cx="49688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56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Was ist eigentlich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ECTS/</a:t>
            </a:r>
            <a:r>
              <a:rPr lang="de-DE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Point(CP) ?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SWS</a:t>
            </a:r>
          </a:p>
          <a:p>
            <a:pPr marL="0" indent="0">
              <a:spcBef>
                <a:spcPts val="0"/>
              </a:spcBef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Regelstudienzeit</a:t>
            </a:r>
          </a:p>
          <a:p>
            <a:pPr>
              <a:spcBef>
                <a:spcPts val="0"/>
              </a:spcBef>
            </a:pPr>
            <a:endParaRPr lang="de-D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860032" cy="4525963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de-DE" dirty="0"/>
              <a:t>Fach, Kurs, …</a:t>
            </a:r>
          </a:p>
          <a:p>
            <a:pPr marL="0" lvl="1" indent="0">
              <a:spcBef>
                <a:spcPts val="0"/>
              </a:spcBef>
              <a:buNone/>
            </a:pPr>
            <a:endParaRPr lang="de-DE" dirty="0"/>
          </a:p>
          <a:p>
            <a:pPr marL="0" lvl="1" indent="0">
              <a:spcBef>
                <a:spcPts val="0"/>
              </a:spcBef>
              <a:buNone/>
            </a:pPr>
            <a:r>
              <a:rPr lang="de-DE" dirty="0"/>
              <a:t>Ihr Aufwand:  1 CP = 30h   Anwesenheit + Vor/Nachbereitung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dirty="0"/>
              <a:t>   1 Semester = 30 CP = 900h</a:t>
            </a:r>
          </a:p>
          <a:p>
            <a:pPr marL="0" lvl="1" indent="0">
              <a:spcBef>
                <a:spcPts val="0"/>
              </a:spcBef>
              <a:buNone/>
            </a:pPr>
            <a:endParaRPr lang="de-DE" dirty="0"/>
          </a:p>
          <a:p>
            <a:pPr marL="0" lvl="1" indent="0">
              <a:spcBef>
                <a:spcPts val="0"/>
              </a:spcBef>
              <a:buNone/>
            </a:pPr>
            <a:r>
              <a:rPr lang="de-DE" dirty="0"/>
              <a:t>Semesterwochenstunde = 45 Min.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dirty="0"/>
              <a:t>Anwesenheit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dirty="0"/>
              <a:t>   1 Semester = 24-26 SWS</a:t>
            </a:r>
          </a:p>
          <a:p>
            <a:pPr marL="0" lvl="1" indent="0">
              <a:spcBef>
                <a:spcPts val="0"/>
              </a:spcBef>
              <a:buNone/>
            </a:pPr>
            <a:endParaRPr lang="de-DE" dirty="0"/>
          </a:p>
          <a:p>
            <a:pPr marL="0" lvl="1" indent="0">
              <a:spcBef>
                <a:spcPts val="0"/>
              </a:spcBef>
              <a:buNone/>
            </a:pPr>
            <a:r>
              <a:rPr lang="de-DE" dirty="0"/>
              <a:t>Mindeststudienzeit, 7 Semester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dirty="0"/>
              <a:t>Sie dürfen auch länger (Bafög?)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dirty="0"/>
              <a:t>Es vergeht aber Ihre </a:t>
            </a:r>
            <a:r>
              <a:rPr lang="de-DE" b="1" dirty="0"/>
              <a:t>Lebenszeit</a:t>
            </a:r>
          </a:p>
          <a:p>
            <a:pPr marL="0" lvl="1" indent="0">
              <a:spcBef>
                <a:spcPts val="0"/>
              </a:spcBef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6444208" y="2916820"/>
            <a:ext cx="2202081" cy="1015810"/>
            <a:chOff x="6444208" y="2916820"/>
            <a:chExt cx="2202081" cy="1015810"/>
          </a:xfrm>
        </p:grpSpPr>
        <p:sp>
          <p:nvSpPr>
            <p:cNvPr id="7" name="Freihandform 6"/>
            <p:cNvSpPr/>
            <p:nvPr/>
          </p:nvSpPr>
          <p:spPr>
            <a:xfrm>
              <a:off x="7511970" y="2916820"/>
              <a:ext cx="1134319" cy="648183"/>
            </a:xfrm>
            <a:custGeom>
              <a:avLst/>
              <a:gdLst>
                <a:gd name="connsiteX0" fmla="*/ 544010 w 1134319"/>
                <a:gd name="connsiteY0" fmla="*/ 34724 h 648183"/>
                <a:gd name="connsiteX1" fmla="*/ 474562 w 1134319"/>
                <a:gd name="connsiteY1" fmla="*/ 23150 h 648183"/>
                <a:gd name="connsiteX2" fmla="*/ 428263 w 1134319"/>
                <a:gd name="connsiteY2" fmla="*/ 11575 h 648183"/>
                <a:gd name="connsiteX3" fmla="*/ 150471 w 1134319"/>
                <a:gd name="connsiteY3" fmla="*/ 23150 h 648183"/>
                <a:gd name="connsiteX4" fmla="*/ 57873 w 1134319"/>
                <a:gd name="connsiteY4" fmla="*/ 81023 h 648183"/>
                <a:gd name="connsiteX5" fmla="*/ 46298 w 1134319"/>
                <a:gd name="connsiteY5" fmla="*/ 115747 h 648183"/>
                <a:gd name="connsiteX6" fmla="*/ 23149 w 1134319"/>
                <a:gd name="connsiteY6" fmla="*/ 150471 h 648183"/>
                <a:gd name="connsiteX7" fmla="*/ 0 w 1134319"/>
                <a:gd name="connsiteY7" fmla="*/ 219919 h 648183"/>
                <a:gd name="connsiteX8" fmla="*/ 11574 w 1134319"/>
                <a:gd name="connsiteY8" fmla="*/ 393539 h 648183"/>
                <a:gd name="connsiteX9" fmla="*/ 23149 w 1134319"/>
                <a:gd name="connsiteY9" fmla="*/ 428264 h 648183"/>
                <a:gd name="connsiteX10" fmla="*/ 92597 w 1134319"/>
                <a:gd name="connsiteY10" fmla="*/ 474562 h 648183"/>
                <a:gd name="connsiteX11" fmla="*/ 115746 w 1134319"/>
                <a:gd name="connsiteY11" fmla="*/ 497712 h 648183"/>
                <a:gd name="connsiteX12" fmla="*/ 150471 w 1134319"/>
                <a:gd name="connsiteY12" fmla="*/ 509286 h 648183"/>
                <a:gd name="connsiteX13" fmla="*/ 208344 w 1134319"/>
                <a:gd name="connsiteY13" fmla="*/ 544010 h 648183"/>
                <a:gd name="connsiteX14" fmla="*/ 266217 w 1134319"/>
                <a:gd name="connsiteY14" fmla="*/ 578734 h 648183"/>
                <a:gd name="connsiteX15" fmla="*/ 393539 w 1134319"/>
                <a:gd name="connsiteY15" fmla="*/ 613458 h 648183"/>
                <a:gd name="connsiteX16" fmla="*/ 439838 w 1134319"/>
                <a:gd name="connsiteY16" fmla="*/ 625033 h 648183"/>
                <a:gd name="connsiteX17" fmla="*/ 567159 w 1134319"/>
                <a:gd name="connsiteY17" fmla="*/ 648183 h 648183"/>
                <a:gd name="connsiteX18" fmla="*/ 821802 w 1134319"/>
                <a:gd name="connsiteY18" fmla="*/ 636608 h 648183"/>
                <a:gd name="connsiteX19" fmla="*/ 949124 w 1134319"/>
                <a:gd name="connsiteY19" fmla="*/ 625033 h 648183"/>
                <a:gd name="connsiteX20" fmla="*/ 983848 w 1134319"/>
                <a:gd name="connsiteY20" fmla="*/ 601884 h 648183"/>
                <a:gd name="connsiteX21" fmla="*/ 1064871 w 1134319"/>
                <a:gd name="connsiteY21" fmla="*/ 509286 h 648183"/>
                <a:gd name="connsiteX22" fmla="*/ 1099595 w 1134319"/>
                <a:gd name="connsiteY22" fmla="*/ 439838 h 648183"/>
                <a:gd name="connsiteX23" fmla="*/ 1134319 w 1134319"/>
                <a:gd name="connsiteY23" fmla="*/ 370390 h 648183"/>
                <a:gd name="connsiteX24" fmla="*/ 1099595 w 1134319"/>
                <a:gd name="connsiteY24" fmla="*/ 243069 h 648183"/>
                <a:gd name="connsiteX25" fmla="*/ 1064871 w 1134319"/>
                <a:gd name="connsiteY25" fmla="*/ 173621 h 648183"/>
                <a:gd name="connsiteX26" fmla="*/ 972273 w 1134319"/>
                <a:gd name="connsiteY26" fmla="*/ 115747 h 648183"/>
                <a:gd name="connsiteX27" fmla="*/ 925974 w 1134319"/>
                <a:gd name="connsiteY27" fmla="*/ 81023 h 648183"/>
                <a:gd name="connsiteX28" fmla="*/ 821802 w 1134319"/>
                <a:gd name="connsiteY28" fmla="*/ 46299 h 648183"/>
                <a:gd name="connsiteX29" fmla="*/ 694481 w 1134319"/>
                <a:gd name="connsiteY29" fmla="*/ 0 h 648183"/>
                <a:gd name="connsiteX30" fmla="*/ 544010 w 1134319"/>
                <a:gd name="connsiteY30" fmla="*/ 34724 h 6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34319" h="648183">
                  <a:moveTo>
                    <a:pt x="544010" y="34724"/>
                  </a:moveTo>
                  <a:cubicBezTo>
                    <a:pt x="520861" y="30866"/>
                    <a:pt x="497575" y="27752"/>
                    <a:pt x="474562" y="23150"/>
                  </a:cubicBezTo>
                  <a:cubicBezTo>
                    <a:pt x="458963" y="20030"/>
                    <a:pt x="444171" y="11575"/>
                    <a:pt x="428263" y="11575"/>
                  </a:cubicBezTo>
                  <a:cubicBezTo>
                    <a:pt x="335585" y="11575"/>
                    <a:pt x="243068" y="19292"/>
                    <a:pt x="150471" y="23150"/>
                  </a:cubicBezTo>
                  <a:cubicBezTo>
                    <a:pt x="87129" y="44263"/>
                    <a:pt x="83553" y="29664"/>
                    <a:pt x="57873" y="81023"/>
                  </a:cubicBezTo>
                  <a:cubicBezTo>
                    <a:pt x="52417" y="91936"/>
                    <a:pt x="51754" y="104834"/>
                    <a:pt x="46298" y="115747"/>
                  </a:cubicBezTo>
                  <a:cubicBezTo>
                    <a:pt x="40077" y="128189"/>
                    <a:pt x="28799" y="137759"/>
                    <a:pt x="23149" y="150471"/>
                  </a:cubicBezTo>
                  <a:cubicBezTo>
                    <a:pt x="13239" y="172769"/>
                    <a:pt x="0" y="219919"/>
                    <a:pt x="0" y="219919"/>
                  </a:cubicBezTo>
                  <a:cubicBezTo>
                    <a:pt x="3858" y="277792"/>
                    <a:pt x="5169" y="335892"/>
                    <a:pt x="11574" y="393539"/>
                  </a:cubicBezTo>
                  <a:cubicBezTo>
                    <a:pt x="12921" y="405665"/>
                    <a:pt x="14522" y="419637"/>
                    <a:pt x="23149" y="428264"/>
                  </a:cubicBezTo>
                  <a:cubicBezTo>
                    <a:pt x="42822" y="447937"/>
                    <a:pt x="72924" y="454889"/>
                    <a:pt x="92597" y="474562"/>
                  </a:cubicBezTo>
                  <a:cubicBezTo>
                    <a:pt x="100313" y="482279"/>
                    <a:pt x="106388" y="492097"/>
                    <a:pt x="115746" y="497712"/>
                  </a:cubicBezTo>
                  <a:cubicBezTo>
                    <a:pt x="126208" y="503989"/>
                    <a:pt x="138896" y="505428"/>
                    <a:pt x="150471" y="509286"/>
                  </a:cubicBezTo>
                  <a:cubicBezTo>
                    <a:pt x="209126" y="567943"/>
                    <a:pt x="133216" y="498933"/>
                    <a:pt x="208344" y="544010"/>
                  </a:cubicBezTo>
                  <a:cubicBezTo>
                    <a:pt x="287785" y="591675"/>
                    <a:pt x="167850" y="545947"/>
                    <a:pt x="266217" y="578734"/>
                  </a:cubicBezTo>
                  <a:cubicBezTo>
                    <a:pt x="330788" y="621783"/>
                    <a:pt x="278270" y="594247"/>
                    <a:pt x="393539" y="613458"/>
                  </a:cubicBezTo>
                  <a:cubicBezTo>
                    <a:pt x="409231" y="616073"/>
                    <a:pt x="424187" y="622187"/>
                    <a:pt x="439838" y="625033"/>
                  </a:cubicBezTo>
                  <a:cubicBezTo>
                    <a:pt x="591906" y="652683"/>
                    <a:pt x="462149" y="621930"/>
                    <a:pt x="567159" y="648183"/>
                  </a:cubicBezTo>
                  <a:lnTo>
                    <a:pt x="821802" y="636608"/>
                  </a:lnTo>
                  <a:cubicBezTo>
                    <a:pt x="864340" y="634030"/>
                    <a:pt x="907454" y="633962"/>
                    <a:pt x="949124" y="625033"/>
                  </a:cubicBezTo>
                  <a:cubicBezTo>
                    <a:pt x="962726" y="622118"/>
                    <a:pt x="972273" y="609600"/>
                    <a:pt x="983848" y="601884"/>
                  </a:cubicBezTo>
                  <a:cubicBezTo>
                    <a:pt x="1037863" y="520861"/>
                    <a:pt x="1006997" y="547869"/>
                    <a:pt x="1064871" y="509286"/>
                  </a:cubicBezTo>
                  <a:cubicBezTo>
                    <a:pt x="1131213" y="409772"/>
                    <a:pt x="1051674" y="535680"/>
                    <a:pt x="1099595" y="439838"/>
                  </a:cubicBezTo>
                  <a:cubicBezTo>
                    <a:pt x="1144471" y="350087"/>
                    <a:pt x="1105225" y="457670"/>
                    <a:pt x="1134319" y="370390"/>
                  </a:cubicBezTo>
                  <a:cubicBezTo>
                    <a:pt x="1113490" y="203762"/>
                    <a:pt x="1143365" y="330609"/>
                    <a:pt x="1099595" y="243069"/>
                  </a:cubicBezTo>
                  <a:cubicBezTo>
                    <a:pt x="1085617" y="215112"/>
                    <a:pt x="1092512" y="195734"/>
                    <a:pt x="1064871" y="173621"/>
                  </a:cubicBezTo>
                  <a:cubicBezTo>
                    <a:pt x="1036448" y="150883"/>
                    <a:pt x="1001392" y="137586"/>
                    <a:pt x="972273" y="115747"/>
                  </a:cubicBezTo>
                  <a:cubicBezTo>
                    <a:pt x="956840" y="104172"/>
                    <a:pt x="943229" y="89650"/>
                    <a:pt x="925974" y="81023"/>
                  </a:cubicBezTo>
                  <a:cubicBezTo>
                    <a:pt x="902841" y="69457"/>
                    <a:pt x="850730" y="57870"/>
                    <a:pt x="821802" y="46299"/>
                  </a:cubicBezTo>
                  <a:cubicBezTo>
                    <a:pt x="804538" y="39393"/>
                    <a:pt x="709338" y="0"/>
                    <a:pt x="694481" y="0"/>
                  </a:cubicBezTo>
                  <a:lnTo>
                    <a:pt x="544010" y="34724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444208" y="3470965"/>
              <a:ext cx="1800108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Vollzeitjob!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2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Klagen über das Studium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310900"/>
            <a:ext cx="8229600" cy="44970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542" y="2743733"/>
            <a:ext cx="2476500" cy="7715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788929"/>
            <a:ext cx="8172450" cy="73342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5" y="2383748"/>
            <a:ext cx="4981575" cy="6381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624" y="4522354"/>
            <a:ext cx="1962150" cy="5048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7805" y="1620879"/>
            <a:ext cx="37528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43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5169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Motivation, Ziele, Eigen-Engagement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Wie kann ich mich selber im Studium weiter motivieren?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200" b="1" dirty="0"/>
              <a:t>Gedächtnistraining und Lesetechniken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Wie kann ich Wissen im Studium erfassen und behalten?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Recherchieren und souverän präsentieren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Wie bringe ich Struktur in meine Präsentationen?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Lerntyp und Selbstdisziplin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b="1" dirty="0"/>
              <a:t>Wie kann ich erfolgreich für Klausuren lernen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HSD Sans" panose="020B0500020200000000" pitchFamily="34" charset="0"/>
              </a:rPr>
              <a:t>Rechnerarchitektur/ </a:t>
            </a:r>
            <a:r>
              <a:rPr lang="de-DE" sz="4000" dirty="0">
                <a:latin typeface="HSD Sans" panose="020B0500020200000000" pitchFamily="34" charset="0"/>
              </a:rPr>
              <a:t>Professionell Studieren</a:t>
            </a:r>
            <a:endParaRPr lang="de-DE" dirty="0">
              <a:latin typeface="HSD Sans" panose="020B0500020200000000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4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Berichte  im  Medienforum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71600"/>
            <a:ext cx="77533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7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Info auf Webseiten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3419"/>
            <a:ext cx="6962775" cy="3371850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0307" y="3068960"/>
            <a:ext cx="3724275" cy="25908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23528" y="3933056"/>
            <a:ext cx="2232248" cy="370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89136" y="4351102"/>
            <a:ext cx="2232248" cy="370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779912" y="3933056"/>
            <a:ext cx="2232248" cy="370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839240"/>
            <a:ext cx="5210175" cy="2000250"/>
          </a:xfrm>
          <a:prstGeom prst="rect">
            <a:avLst/>
          </a:prstGeom>
        </p:spPr>
      </p:pic>
      <p:sp>
        <p:nvSpPr>
          <p:cNvPr id="11" name="Nach rechts gekrümmter Pfeil 10"/>
          <p:cNvSpPr/>
          <p:nvPr/>
        </p:nvSpPr>
        <p:spPr>
          <a:xfrm>
            <a:off x="3196663" y="4097887"/>
            <a:ext cx="516413" cy="11111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0567D-4BFF-4BE4-A309-55299033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HSD Sans" panose="020B0500020200000000" pitchFamily="34" charset="0"/>
              </a:rPr>
              <a:t>Hsd</a:t>
            </a:r>
            <a:r>
              <a:rPr lang="de-DE" dirty="0">
                <a:latin typeface="HSD Sans" panose="020B0500020200000000" pitchFamily="34" charset="0"/>
              </a:rPr>
              <a:t>-Moodle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4B8DED-5FC0-4350-B9E5-057B70C3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Alle Module finden Sie in Moodle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https://moodle.hs-duesseldorf.de/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7ED0A7-D8CF-41C6-B3B0-B43CDDAF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ED72B2-6ECD-49F2-A24E-EE50DD15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341" y="439099"/>
            <a:ext cx="2204834" cy="23222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AC069A3-D453-4AB9-B17A-C2D71A41A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9020175" cy="32385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745A491-9042-4D47-BE80-39680890863C}"/>
              </a:ext>
            </a:extLst>
          </p:cNvPr>
          <p:cNvSpPr txBox="1"/>
          <p:nvPr/>
        </p:nvSpPr>
        <p:spPr>
          <a:xfrm>
            <a:off x="251520" y="2887663"/>
            <a:ext cx="902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OOP1: Selber einschreiben, </a:t>
            </a:r>
            <a:r>
              <a:rPr lang="de-DE" b="1" i="1" dirty="0" err="1"/>
              <a:t>WebPro</a:t>
            </a:r>
            <a:r>
              <a:rPr lang="de-DE" i="1" dirty="0"/>
              <a:t>: Selber einschreiben mit Schlüssel </a:t>
            </a:r>
            <a:r>
              <a:rPr lang="de-DE" b="1" i="1" dirty="0"/>
              <a:t>medien2021</a:t>
            </a:r>
            <a:r>
              <a:rPr lang="de-DE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5142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de-DE" dirty="0">
                <a:latin typeface="HSD Sans" panose="020B0500020200000000" pitchFamily="34" charset="0"/>
              </a:rPr>
              <a:t>Organisation mit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89" y="1302146"/>
            <a:ext cx="8616221" cy="57606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74638"/>
            <a:ext cx="2974945" cy="9125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03075"/>
            <a:ext cx="9144000" cy="64122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094" y="1173278"/>
            <a:ext cx="790538" cy="686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0E54BA3-A14A-4F22-95C9-AB535AB785F7}"/>
                  </a:ext>
                </a:extLst>
              </p14:cNvPr>
              <p14:cNvContentPartPr/>
              <p14:nvPr/>
            </p14:nvContentPartPr>
            <p14:xfrm>
              <a:off x="3037674" y="936385"/>
              <a:ext cx="2281680" cy="9648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0E54BA3-A14A-4F22-95C9-AB535AB785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19677" y="918745"/>
                <a:ext cx="2317314" cy="10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1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Corona / Sicherheit / </a:t>
            </a:r>
            <a:r>
              <a:rPr lang="de-DE" dirty="0" err="1">
                <a:latin typeface="HSD Sans" panose="020B0500020200000000" pitchFamily="34" charset="0"/>
              </a:rPr>
              <a:t>Checkin</a:t>
            </a:r>
            <a:endParaRPr lang="de-DE" dirty="0">
              <a:latin typeface="HSD Sans" panose="020B0500020200000000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https://onsec.medien.hs-duesseldorf.de/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b="1" dirty="0"/>
              <a:t>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Bis 10. Oktober absolvieren.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Immer anmelden:</a:t>
            </a:r>
          </a:p>
          <a:p>
            <a:pPr marL="0" indent="0">
              <a:buNone/>
            </a:pPr>
            <a:r>
              <a:rPr lang="de-DE" sz="2400" dirty="0">
                <a:hlinkClick r:id="rId3"/>
              </a:rPr>
              <a:t>https://checkin.medien.hs-duesseldorf.de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D0CFB60-B443-4C91-91E9-6FA72A530CA4}"/>
              </a:ext>
            </a:extLst>
          </p:cNvPr>
          <p:cNvGrpSpPr/>
          <p:nvPr/>
        </p:nvGrpSpPr>
        <p:grpSpPr>
          <a:xfrm>
            <a:off x="1315452" y="2276872"/>
            <a:ext cx="6513096" cy="2105025"/>
            <a:chOff x="1049754" y="3451955"/>
            <a:chExt cx="6513096" cy="210502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709E168-58C5-4425-8A5B-7E016491B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1150" y="3451955"/>
              <a:ext cx="5981700" cy="210502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DB30032-7823-4D77-96FC-039DB97B9DB7}"/>
                    </a:ext>
                  </a:extLst>
                </p14:cNvPr>
                <p14:cNvContentPartPr/>
                <p14:nvPr/>
              </p14:nvContentPartPr>
              <p14:xfrm>
                <a:off x="1049754" y="3833665"/>
                <a:ext cx="506520" cy="1561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DB30032-7823-4D77-96FC-039DB97B9D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2101" y="3816025"/>
                  <a:ext cx="542185" cy="1597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Grafik 4" descr="image002">
            <a:extLst>
              <a:ext uri="{FF2B5EF4-FFF2-40B4-BE49-F238E27FC236}">
                <a16:creationId xmlns:a16="http://schemas.microsoft.com/office/drawing/2014/main" id="{B4E91F16-BAF8-465C-B5BF-77992982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31759"/>
            <a:ext cx="5326757" cy="67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97375-5465-495B-A9E5-CF7FF929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>
                <a:latin typeface="HSD Sans" panose="020B0500020200000000" pitchFamily="34" charset="0"/>
              </a:rPr>
              <a:t>Infos            </a:t>
            </a:r>
            <a:r>
              <a:rPr lang="de-DE" dirty="0">
                <a:solidFill>
                  <a:srgbClr val="62C0C0"/>
                </a:solidFill>
                <a:latin typeface="HSD Sans" panose="020B0500020200000000" pitchFamily="34" charset="0"/>
              </a:rPr>
              <a:t>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2208F-FDE0-4500-B913-FC68E2EB1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200" dirty="0"/>
              <a:t>Allgemeine Info des Fachbereichs:		</a:t>
            </a:r>
            <a:r>
              <a:rPr lang="de-DE" sz="1200" dirty="0">
                <a:hlinkClick r:id="rId2"/>
              </a:rPr>
              <a:t>https://medien.hs-duesseldorf.de/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Info zum Studiengang B.Sc. Medieninformatik:	</a:t>
            </a:r>
            <a:r>
              <a:rPr lang="de-DE" sz="1200" dirty="0">
                <a:hlinkClick r:id="rId3"/>
              </a:rPr>
              <a:t>https://medien.hs-duesseldorf.de/bmi</a:t>
            </a:r>
            <a:r>
              <a:rPr lang="de-DE" sz="1200" dirty="0"/>
              <a:t>  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Inhalte und Aufbau:		</a:t>
            </a:r>
            <a:r>
              <a:rPr lang="de-DE" sz="1200" dirty="0">
                <a:hlinkClick r:id="rId4"/>
              </a:rPr>
              <a:t>https://medien.hs-duesseldorf.de/studium/studiengaenge/bmi/studieninhalt</a:t>
            </a:r>
            <a:r>
              <a:rPr lang="de-DE" sz="1200" dirty="0"/>
              <a:t>  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Infos für Erstsemester allgemein:		</a:t>
            </a:r>
            <a:r>
              <a:rPr lang="de-DE" sz="1200" dirty="0">
                <a:hlinkClick r:id="rId5"/>
              </a:rPr>
              <a:t>https://medien.hs-duesseldorf.de/studium/erstsemesterinfos</a:t>
            </a:r>
            <a:r>
              <a:rPr lang="de-DE" sz="1200" dirty="0"/>
              <a:t>  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Infos für Erstsemester B.Sc. Medieninformatik:	</a:t>
            </a:r>
            <a:r>
              <a:rPr lang="de-DE" sz="1200" dirty="0">
                <a:hlinkClick r:id="rId6"/>
              </a:rPr>
              <a:t>https://medien.hs-duesseldorf.de/studium/erstsemesterinfos/bmi </a:t>
            </a:r>
            <a:endParaRPr lang="de-DE" sz="12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Bewerbungs-Info:			</a:t>
            </a:r>
            <a:r>
              <a:rPr lang="de-DE" sz="1200" dirty="0">
                <a:hlinkClick r:id="rId7"/>
              </a:rPr>
              <a:t>https://www.hs-duesseldorf.de/dosv</a:t>
            </a:r>
            <a:r>
              <a:rPr lang="de-DE" sz="1200" dirty="0"/>
              <a:t>  </a:t>
            </a:r>
          </a:p>
          <a:p>
            <a:pPr marL="0" indent="0">
              <a:buNone/>
            </a:pPr>
            <a:r>
              <a:rPr lang="de-DE" sz="1200" dirty="0"/>
              <a:t>				</a:t>
            </a:r>
            <a:r>
              <a:rPr lang="de-DE" sz="1200" dirty="0">
                <a:hlinkClick r:id="rId8"/>
              </a:rPr>
              <a:t>https://hs-duesseldorf.de/bewerbung</a:t>
            </a:r>
            <a:r>
              <a:rPr lang="de-DE" sz="1200" dirty="0"/>
              <a:t>  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Es zeichnet sich aktuell als Fristende zur Bewerbung der </a:t>
            </a:r>
            <a:r>
              <a:rPr lang="de-DE" sz="1200" b="1" dirty="0"/>
              <a:t>20.08.2020</a:t>
            </a:r>
            <a:r>
              <a:rPr lang="de-DE" sz="1200" dirty="0"/>
              <a:t> ab. Das könnte sich noch ändern.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 err="1"/>
              <a:t>DoSV</a:t>
            </a:r>
            <a:r>
              <a:rPr lang="de-DE" sz="1200" dirty="0"/>
              <a:t> = Dialogorientiertes Serviceverfahren, Bewerbungsverfahren, durchgeführt von </a:t>
            </a:r>
            <a:r>
              <a:rPr lang="de-DE" sz="1200" dirty="0">
                <a:hlinkClick r:id="rId9"/>
              </a:rPr>
              <a:t>https://www.hochschulstart.de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r>
              <a:rPr lang="de-DE" sz="1200" dirty="0"/>
              <a:t>Bisherige NC-Notengrenzen: </a:t>
            </a:r>
          </a:p>
          <a:p>
            <a:pPr marL="0" indent="0">
              <a:buNone/>
            </a:pPr>
            <a:r>
              <a:rPr lang="de-DE" sz="1200" dirty="0">
                <a:hlinkClick r:id="rId10"/>
              </a:rPr>
              <a:t>https://hs-duesseldorf.de/studium/studieninteressierte/Documents/NC_Uebersicht_Bachelor.pdf#search=NC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endParaRPr lang="de-DE" sz="11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4BE796-C2E5-42F5-A422-2DAA1355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52745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4427984" cy="2002234"/>
          </a:xfrm>
        </p:spPr>
        <p:txBody>
          <a:bodyPr/>
          <a:lstStyle/>
          <a:p>
            <a:r>
              <a:rPr lang="de-DE" altLang="de-DE" dirty="0">
                <a:solidFill>
                  <a:srgbClr val="00B050"/>
                </a:solidFill>
                <a:latin typeface="HSD Sans" panose="020B0500020200000000" pitchFamily="34" charset="0"/>
              </a:rPr>
              <a:t>Noch Fragen</a:t>
            </a:r>
            <a:br>
              <a:rPr lang="de-DE" altLang="de-DE" dirty="0">
                <a:solidFill>
                  <a:srgbClr val="00B050"/>
                </a:solidFill>
                <a:latin typeface="HSD Sans" panose="020B0500020200000000" pitchFamily="34" charset="0"/>
              </a:rPr>
            </a:br>
            <a:r>
              <a:rPr lang="de-DE" altLang="de-DE" dirty="0">
                <a:solidFill>
                  <a:srgbClr val="00B050"/>
                </a:solidFill>
                <a:latin typeface="HSD Sans" panose="020B0500020200000000" pitchFamily="34" charset="0"/>
              </a:rPr>
              <a:t> ?</a:t>
            </a:r>
            <a:endParaRPr lang="de-DE" altLang="de-DE" dirty="0">
              <a:latin typeface="HSD Sans" panose="020B0500020200000000" pitchFamily="34" charset="0"/>
            </a:endParaRPr>
          </a:p>
        </p:txBody>
      </p:sp>
      <p:sp>
        <p:nvSpPr>
          <p:cNvPr id="38915" name="Inhaltsplatzhalter 2"/>
          <p:cNvSpPr>
            <a:spLocks noGrp="1"/>
          </p:cNvSpPr>
          <p:nvPr>
            <p:ph idx="1"/>
          </p:nvPr>
        </p:nvSpPr>
        <p:spPr>
          <a:xfrm>
            <a:off x="0" y="1556792"/>
            <a:ext cx="3995936" cy="4597971"/>
          </a:xfrm>
        </p:spPr>
        <p:txBody>
          <a:bodyPr/>
          <a:lstStyle/>
          <a:p>
            <a:pPr algn="ctr"/>
            <a:endParaRPr lang="de-DE" altLang="de-DE" dirty="0"/>
          </a:p>
          <a:p>
            <a:pPr marL="457200" lvl="1" indent="0" algn="ctr">
              <a:buNone/>
            </a:pPr>
            <a:r>
              <a:rPr lang="de-DE" altLang="de-DE" sz="3200" dirty="0">
                <a:solidFill>
                  <a:srgbClr val="00B050"/>
                </a:solidFill>
              </a:rPr>
              <a:t>Jederzeit an</a:t>
            </a:r>
            <a:endParaRPr lang="de-DE" altLang="de-DE" sz="3200" dirty="0"/>
          </a:p>
          <a:p>
            <a:pPr marL="457200" lvl="1" indent="0" algn="ctr">
              <a:buNone/>
            </a:pPr>
            <a:r>
              <a:rPr lang="de-DE" altLang="de-DE" sz="3200" dirty="0"/>
              <a:t>DozentInnen</a:t>
            </a:r>
          </a:p>
          <a:p>
            <a:pPr marL="457200" lvl="1" indent="0" algn="ctr">
              <a:buNone/>
            </a:pPr>
            <a:r>
              <a:rPr lang="de-DE" altLang="de-DE" sz="3200" dirty="0"/>
              <a:t>BetreuerInnen</a:t>
            </a:r>
          </a:p>
          <a:p>
            <a:pPr marL="457200" lvl="1" indent="0" algn="ctr">
              <a:buNone/>
            </a:pPr>
            <a:r>
              <a:rPr lang="de-DE" altLang="de-DE" sz="3200" dirty="0" err="1"/>
              <a:t>KommilitonInnen</a:t>
            </a:r>
            <a:endParaRPr lang="de-DE" altLang="de-DE" sz="3200" dirty="0"/>
          </a:p>
          <a:p>
            <a:pPr marL="457200" lvl="1" indent="0" algn="ctr">
              <a:buNone/>
            </a:pPr>
            <a:r>
              <a:rPr lang="de-DE" altLang="de-DE" sz="3200" dirty="0"/>
              <a:t>Fachschaft</a:t>
            </a:r>
          </a:p>
          <a:p>
            <a:pPr marL="457200" lvl="1" indent="0" algn="ctr">
              <a:buNone/>
            </a:pPr>
            <a:r>
              <a:rPr lang="de-DE" altLang="de-DE" sz="3200" dirty="0"/>
              <a:t>Vertrauensdozent</a:t>
            </a:r>
          </a:p>
          <a:p>
            <a:pPr marL="457200" lvl="1" indent="0" algn="ctr">
              <a:buNone/>
            </a:pPr>
            <a:r>
              <a:rPr lang="de-DE" altLang="de-DE" sz="3200" dirty="0"/>
              <a:t>Dekan</a:t>
            </a:r>
          </a:p>
        </p:txBody>
      </p:sp>
      <p:sp>
        <p:nvSpPr>
          <p:cNvPr id="38916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/>
              <a:t>BMI-Einführung 2020 M. Dahm</a:t>
            </a:r>
          </a:p>
        </p:txBody>
      </p:sp>
      <p:sp>
        <p:nvSpPr>
          <p:cNvPr id="38918" name="Textfeld 1"/>
          <p:cNvSpPr txBox="1">
            <a:spLocks noChangeArrowheads="1"/>
          </p:cNvSpPr>
          <p:nvPr/>
        </p:nvSpPr>
        <p:spPr bwMode="auto">
          <a:xfrm>
            <a:off x="5075237" y="4793183"/>
            <a:ext cx="3600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b="1" dirty="0">
                <a:solidFill>
                  <a:schemeClr val="bg1"/>
                </a:solidFill>
                <a:latin typeface="HSD Sans" panose="020B0500020200000000" pitchFamily="34" charset="0"/>
                <a:cs typeface="Aharoni" panose="02010803020104030203" pitchFamily="2" charset="-79"/>
              </a:rPr>
              <a:t>STUDY ON</a:t>
            </a:r>
            <a:endParaRPr lang="de-DE" altLang="de-DE" sz="4400" b="1" dirty="0">
              <a:solidFill>
                <a:schemeClr val="bg1"/>
              </a:solidFill>
              <a:latin typeface="HSD Sans" panose="020B0500020200000000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1058" y="62391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medien.hs-duesseldorf.de /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studium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erstsemesterinfos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Studieren ist ein Privileg, </a:t>
            </a:r>
          </a:p>
          <a:p>
            <a:pPr marL="0" indent="0">
              <a:buNone/>
            </a:pPr>
            <a:r>
              <a:rPr lang="de-DE" dirty="0"/>
              <a:t>   				keine (lästige) Pflicht!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350197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Ergebnisse unserer Evaluation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1600 Fragebögen über alle Studiengänge und Semester -&gt; Durchschnittswerte 2017: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739286"/>
            <a:ext cx="4320480" cy="40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Was macht man mit MI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Team arbeiten</a:t>
            </a:r>
          </a:p>
          <a:p>
            <a:r>
              <a:rPr lang="de-DE" dirty="0"/>
              <a:t>Technische Lösungen finden</a:t>
            </a:r>
          </a:p>
          <a:p>
            <a:r>
              <a:rPr lang="de-DE" dirty="0"/>
              <a:t>In Programmen umsetzen</a:t>
            </a:r>
          </a:p>
          <a:p>
            <a:r>
              <a:rPr lang="de-DE" dirty="0"/>
              <a:t>Mit anderen zusammenarbeiten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In Medienagenturen</a:t>
            </a:r>
          </a:p>
          <a:p>
            <a:r>
              <a:rPr lang="de-DE" dirty="0"/>
              <a:t>In Software-Unternehmen</a:t>
            </a:r>
          </a:p>
          <a:p>
            <a:r>
              <a:rPr lang="de-DE" dirty="0"/>
              <a:t>In IT-Abteilungen</a:t>
            </a:r>
          </a:p>
          <a:p>
            <a:r>
              <a:rPr lang="de-DE" dirty="0"/>
              <a:t>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BMI-Einführung 2016 M. Dahm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633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HSD Sans" panose="020B0500020200000000" pitchFamily="34" charset="0"/>
              </a:rPr>
              <a:t>Aufbau des Studiengangs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BMI-Einführung 2016 M. Dahm</a:t>
            </a:r>
          </a:p>
        </p:txBody>
      </p:sp>
    </p:spTree>
    <p:extLst>
      <p:ext uri="{BB962C8B-B14F-4D97-AF65-F5344CB8AC3E}">
        <p14:creationId xmlns:p14="http://schemas.microsoft.com/office/powerpoint/2010/main" val="207755013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ndard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Microsoft Office PowerPoint</Application>
  <PresentationFormat>Bildschirmpräsentation (4:3)</PresentationFormat>
  <Paragraphs>546</Paragraphs>
  <Slides>57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4" baseType="lpstr">
      <vt:lpstr>Aharoni</vt:lpstr>
      <vt:lpstr>Arial</vt:lpstr>
      <vt:lpstr>Calibri</vt:lpstr>
      <vt:lpstr>Courier New</vt:lpstr>
      <vt:lpstr>HSD Sans</vt:lpstr>
      <vt:lpstr>Times New Roman</vt:lpstr>
      <vt:lpstr>Standarddesign</vt:lpstr>
      <vt:lpstr>PowerPoint-Präsentation</vt:lpstr>
      <vt:lpstr>B.Sc. Medieninformatik</vt:lpstr>
      <vt:lpstr>Bevor Sie fragen:</vt:lpstr>
      <vt:lpstr>Stimmt es eigentlich, dass </vt:lpstr>
      <vt:lpstr>Klagen über das Studium</vt:lpstr>
      <vt:lpstr>PowerPoint-Präsentation</vt:lpstr>
      <vt:lpstr>Ergebnisse unserer Evaluation</vt:lpstr>
      <vt:lpstr>Was macht man mit MI ?</vt:lpstr>
      <vt:lpstr>Aufbau des Studiengangs</vt:lpstr>
      <vt:lpstr>Medien-informatik</vt:lpstr>
      <vt:lpstr>Medieninformatik</vt:lpstr>
      <vt:lpstr>Rote Fäden</vt:lpstr>
      <vt:lpstr>Aufbau der Semester</vt:lpstr>
      <vt:lpstr>Inhaltliche Zusammenhänge</vt:lpstr>
      <vt:lpstr>Highlights</vt:lpstr>
      <vt:lpstr>Persönliches Profil</vt:lpstr>
      <vt:lpstr>5 Wahlfächer -&gt; Profil </vt:lpstr>
      <vt:lpstr>4 Projekte -&gt; Erfahrung</vt:lpstr>
      <vt:lpstr>5 Wahlmodule 4 Projekte</vt:lpstr>
      <vt:lpstr> </vt:lpstr>
      <vt:lpstr>Mobilitätsfenster</vt:lpstr>
      <vt:lpstr>Mobilitäts-Fenster</vt:lpstr>
      <vt:lpstr>Externes Semester  (6. Semester)</vt:lpstr>
      <vt:lpstr>Abschluss (7. Semester)</vt:lpstr>
      <vt:lpstr>DozentInnen und BetreuerInnen</vt:lpstr>
      <vt:lpstr>PowerPoint-Präsentation</vt:lpstr>
      <vt:lpstr>Studiums-Ablauf</vt:lpstr>
      <vt:lpstr>Der Weg hin zum Bachelor</vt:lpstr>
      <vt:lpstr>Planen Sie Ihr Studium!</vt:lpstr>
      <vt:lpstr>Planen Sie Ihr Studium!</vt:lpstr>
      <vt:lpstr>Planen Sie Ihr Studium!</vt:lpstr>
      <vt:lpstr>Planen Sie Ihr Studium!</vt:lpstr>
      <vt:lpstr>Kern       Aufbau</vt:lpstr>
      <vt:lpstr>Semester-Ablauf</vt:lpstr>
      <vt:lpstr>Lehr/Lern-Formen</vt:lpstr>
      <vt:lpstr>Semesterablauf</vt:lpstr>
      <vt:lpstr>Semesterverlauf</vt:lpstr>
      <vt:lpstr>Arbeit &amp; Erfolg</vt:lpstr>
      <vt:lpstr>Arbeit &amp; Erfolg</vt:lpstr>
      <vt:lpstr>Arbeit &amp; Erfolg</vt:lpstr>
      <vt:lpstr>Selbst- organisation</vt:lpstr>
      <vt:lpstr>Eigene Organisation</vt:lpstr>
      <vt:lpstr>Stundenplan</vt:lpstr>
      <vt:lpstr>Persönlicher Stundenplan</vt:lpstr>
      <vt:lpstr>Formalkram</vt:lpstr>
      <vt:lpstr>Ordnungen</vt:lpstr>
      <vt:lpstr>Prüfungsordnung</vt:lpstr>
      <vt:lpstr>Modulhandbuch</vt:lpstr>
      <vt:lpstr>Was ist eigentlich …</vt:lpstr>
      <vt:lpstr>Rechnerarchitektur/ Professionell Studieren</vt:lpstr>
      <vt:lpstr>Berichte  im  Medienforum</vt:lpstr>
      <vt:lpstr>Info auf Webseiten</vt:lpstr>
      <vt:lpstr>Hsd-Moodle</vt:lpstr>
      <vt:lpstr>Organisation mit  </vt:lpstr>
      <vt:lpstr>Corona / Sicherheit / Checkin</vt:lpstr>
      <vt:lpstr>Infos            Links</vt:lpstr>
      <vt:lpstr>Noch Fragen  ?</vt:lpstr>
    </vt:vector>
  </TitlesOfParts>
  <Company>FH Düsseldorf FB Medien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Erstsemester-Einführung</dc:title>
  <dc:creator>Markus Dahm</dc:creator>
  <cp:lastModifiedBy>markus dahm</cp:lastModifiedBy>
  <cp:revision>249</cp:revision>
  <dcterms:created xsi:type="dcterms:W3CDTF">2006-09-08T09:04:02Z</dcterms:created>
  <dcterms:modified xsi:type="dcterms:W3CDTF">2020-11-04T14:56:53Z</dcterms:modified>
</cp:coreProperties>
</file>